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57" r:id="rId4"/>
    <p:sldId id="261" r:id="rId5"/>
    <p:sldId id="260" r:id="rId6"/>
    <p:sldId id="259" r:id="rId7"/>
    <p:sldId id="258" r:id="rId8"/>
    <p:sldId id="262" r:id="rId9"/>
    <p:sldId id="263" r:id="rId10"/>
    <p:sldId id="264" r:id="rId11"/>
    <p:sldId id="265" r:id="rId12"/>
    <p:sldId id="266" r:id="rId13"/>
    <p:sldId id="272" r:id="rId14"/>
    <p:sldId id="276" r:id="rId15"/>
    <p:sldId id="271" r:id="rId16"/>
    <p:sldId id="270" r:id="rId17"/>
    <p:sldId id="269" r:id="rId18"/>
    <p:sldId id="268" r:id="rId19"/>
    <p:sldId id="283" r:id="rId20"/>
    <p:sldId id="282" r:id="rId21"/>
    <p:sldId id="267" r:id="rId22"/>
    <p:sldId id="273" r:id="rId23"/>
    <p:sldId id="280" r:id="rId24"/>
    <p:sldId id="281" r:id="rId25"/>
    <p:sldId id="278" r:id="rId26"/>
    <p:sldId id="284" r:id="rId27"/>
    <p:sldId id="275"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9" autoAdjust="0"/>
    <p:restoredTop sz="94660"/>
  </p:normalViewPr>
  <p:slideViewPr>
    <p:cSldViewPr snapToGrid="0">
      <p:cViewPr varScale="1">
        <p:scale>
          <a:sx n="85" d="100"/>
          <a:sy n="85" d="100"/>
        </p:scale>
        <p:origin x="49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8D636-2709-4B97-877C-EF9EB32DBE78}" type="datetimeFigureOut">
              <a:rPr lang="en-GB" smtClean="0"/>
              <a:t>06/12/2024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DD694-81E8-4C2C-A105-7FBF3DAA03FD}" type="slidenum">
              <a:rPr lang="en-GB" smtClean="0"/>
              <a:t>‹N›</a:t>
            </a:fld>
            <a:endParaRPr lang="en-GB"/>
          </a:p>
        </p:txBody>
      </p:sp>
    </p:spTree>
    <p:extLst>
      <p:ext uri="{BB962C8B-B14F-4D97-AF65-F5344CB8AC3E}">
        <p14:creationId xmlns:p14="http://schemas.microsoft.com/office/powerpoint/2010/main" val="264208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9A84D-39A0-46E2-B8E9-85CECDAC8DB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5260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C9A84D-39A0-46E2-B8E9-85CECDAC8DB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11608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4E5CB6B9-1F4B-4A6D-973A-0359DDE58E8A}" type="datetimeFigureOut">
              <a:rPr lang="en-GB" smtClean="0"/>
              <a:t>06/12/2024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0F82F99B-8A62-4642-8220-DCF9E8582AAC}" type="slidenum">
              <a:rPr lang="en-GB" smtClean="0"/>
              <a:t>‹N›</a:t>
            </a:fld>
            <a:endParaRPr lang="en-GB"/>
          </a:p>
        </p:txBody>
      </p:sp>
    </p:spTree>
    <p:extLst>
      <p:ext uri="{BB962C8B-B14F-4D97-AF65-F5344CB8AC3E}">
        <p14:creationId xmlns:p14="http://schemas.microsoft.com/office/powerpoint/2010/main" val="348753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4E5CB6B9-1F4B-4A6D-973A-0359DDE58E8A}" type="datetimeFigureOut">
              <a:rPr lang="en-GB" smtClean="0"/>
              <a:t>06/12/2024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0F82F99B-8A62-4642-8220-DCF9E8582AAC}" type="slidenum">
              <a:rPr lang="en-GB" smtClean="0"/>
              <a:t>‹N›</a:t>
            </a:fld>
            <a:endParaRPr lang="en-GB"/>
          </a:p>
        </p:txBody>
      </p:sp>
    </p:spTree>
    <p:extLst>
      <p:ext uri="{BB962C8B-B14F-4D97-AF65-F5344CB8AC3E}">
        <p14:creationId xmlns:p14="http://schemas.microsoft.com/office/powerpoint/2010/main" val="417478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4E5CB6B9-1F4B-4A6D-973A-0359DDE58E8A}" type="datetimeFigureOut">
              <a:rPr lang="en-GB" smtClean="0"/>
              <a:t>06/12/2024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0F82F99B-8A62-4642-8220-DCF9E8582AAC}" type="slidenum">
              <a:rPr lang="en-GB" smtClean="0"/>
              <a:t>‹N›</a:t>
            </a:fld>
            <a:endParaRPr lang="en-GB"/>
          </a:p>
        </p:txBody>
      </p:sp>
    </p:spTree>
    <p:extLst>
      <p:ext uri="{BB962C8B-B14F-4D97-AF65-F5344CB8AC3E}">
        <p14:creationId xmlns:p14="http://schemas.microsoft.com/office/powerpoint/2010/main" val="36256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593F-080E-8C2D-B6DE-F62BC1B2204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13F260-2E2C-946A-70D8-C83E8873D89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27A032-D624-84E0-047C-308B3D121EB9}"/>
              </a:ext>
            </a:extLst>
          </p:cNvPr>
          <p:cNvSpPr>
            <a:spLocks noGrp="1"/>
          </p:cNvSpPr>
          <p:nvPr>
            <p:ph type="dt" sz="half" idx="10"/>
          </p:nvPr>
        </p:nvSpPr>
        <p:spPr>
          <a:xfrm>
            <a:off x="838200" y="6356352"/>
            <a:ext cx="2743200" cy="365125"/>
          </a:xfrm>
          <a:prstGeom prst="rect">
            <a:avLst/>
          </a:prstGeom>
        </p:spPr>
        <p:txBody>
          <a:bodyPr/>
          <a:lstStyle/>
          <a:p>
            <a:fld id="{58DEDFAD-BBF4-4456-8B40-1DFAF258076C}" type="datetimeFigureOut">
              <a:rPr lang="en-US" smtClean="0">
                <a:solidFill>
                  <a:prstClr val="black"/>
                </a:solidFill>
              </a:rPr>
              <a:pPr/>
              <a:t>12/6/2024</a:t>
            </a:fld>
            <a:endParaRPr lang="en-US">
              <a:solidFill>
                <a:prstClr val="black"/>
              </a:solidFill>
            </a:endParaRPr>
          </a:p>
        </p:txBody>
      </p:sp>
      <p:sp>
        <p:nvSpPr>
          <p:cNvPr id="5" name="Footer Placeholder 4">
            <a:extLst>
              <a:ext uri="{FF2B5EF4-FFF2-40B4-BE49-F238E27FC236}">
                <a16:creationId xmlns:a16="http://schemas.microsoft.com/office/drawing/2014/main" id="{100A2CE5-7889-A2D3-3A16-5447D194F5D1}"/>
              </a:ext>
            </a:extLst>
          </p:cNvPr>
          <p:cNvSpPr>
            <a:spLocks noGrp="1"/>
          </p:cNvSpPr>
          <p:nvPr>
            <p:ph type="ftr" sz="quarter" idx="11"/>
          </p:nvPr>
        </p:nvSpPr>
        <p:spPr>
          <a:xfrm>
            <a:off x="4038600" y="6356352"/>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814F36AB-05A6-5C95-8A97-A8581E86BBF2}"/>
              </a:ext>
            </a:extLst>
          </p:cNvPr>
          <p:cNvSpPr>
            <a:spLocks noGrp="1"/>
          </p:cNvSpPr>
          <p:nvPr>
            <p:ph type="sldNum" sz="quarter" idx="12"/>
          </p:nvPr>
        </p:nvSpPr>
        <p:spPr>
          <a:xfrm>
            <a:off x="8610600" y="6356352"/>
            <a:ext cx="2743200" cy="365125"/>
          </a:xfrm>
          <a:prstGeom prst="rect">
            <a:avLst/>
          </a:prstGeom>
        </p:spPr>
        <p:txBody>
          <a:bodyPr/>
          <a:lstStyle/>
          <a:p>
            <a:fld id="{6E736753-037C-492E-B9B3-FDF7AE567E5C}"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578807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26F8-A373-F08D-088B-610BEEE5B6B1}"/>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3AA2A3-F8B4-C44B-1D27-ABBDBE814C7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383F7-4C5B-F242-1C99-CE7E68DD70FC}"/>
              </a:ext>
            </a:extLst>
          </p:cNvPr>
          <p:cNvSpPr>
            <a:spLocks noGrp="1"/>
          </p:cNvSpPr>
          <p:nvPr>
            <p:ph type="dt" sz="half" idx="10"/>
          </p:nvPr>
        </p:nvSpPr>
        <p:spPr>
          <a:xfrm>
            <a:off x="838200" y="6356352"/>
            <a:ext cx="2743200" cy="365125"/>
          </a:xfrm>
          <a:prstGeom prst="rect">
            <a:avLst/>
          </a:prstGeom>
        </p:spPr>
        <p:txBody>
          <a:bodyPr/>
          <a:lstStyle/>
          <a:p>
            <a:fld id="{58DEDFAD-BBF4-4456-8B40-1DFAF258076C}" type="datetimeFigureOut">
              <a:rPr lang="en-US" smtClean="0">
                <a:solidFill>
                  <a:prstClr val="black"/>
                </a:solidFill>
              </a:rPr>
              <a:pPr/>
              <a:t>12/6/2024</a:t>
            </a:fld>
            <a:endParaRPr lang="en-US">
              <a:solidFill>
                <a:prstClr val="black"/>
              </a:solidFill>
            </a:endParaRPr>
          </a:p>
        </p:txBody>
      </p:sp>
      <p:sp>
        <p:nvSpPr>
          <p:cNvPr id="5" name="Footer Placeholder 4">
            <a:extLst>
              <a:ext uri="{FF2B5EF4-FFF2-40B4-BE49-F238E27FC236}">
                <a16:creationId xmlns:a16="http://schemas.microsoft.com/office/drawing/2014/main" id="{836F4931-2604-116A-DF9B-AB1C63AF3238}"/>
              </a:ext>
            </a:extLst>
          </p:cNvPr>
          <p:cNvSpPr>
            <a:spLocks noGrp="1"/>
          </p:cNvSpPr>
          <p:nvPr>
            <p:ph type="ftr" sz="quarter" idx="11"/>
          </p:nvPr>
        </p:nvSpPr>
        <p:spPr>
          <a:xfrm>
            <a:off x="4038600" y="6356352"/>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87DDEF97-A2AF-DE78-EC9C-E6287893AF31}"/>
              </a:ext>
            </a:extLst>
          </p:cNvPr>
          <p:cNvSpPr>
            <a:spLocks noGrp="1"/>
          </p:cNvSpPr>
          <p:nvPr>
            <p:ph type="sldNum" sz="quarter" idx="12"/>
          </p:nvPr>
        </p:nvSpPr>
        <p:spPr>
          <a:xfrm>
            <a:off x="8610600" y="6356352"/>
            <a:ext cx="2743200" cy="365125"/>
          </a:xfrm>
          <a:prstGeom prst="rect">
            <a:avLst/>
          </a:prstGeom>
        </p:spPr>
        <p:txBody>
          <a:bodyPr/>
          <a:lstStyle/>
          <a:p>
            <a:fld id="{6E736753-037C-492E-B9B3-FDF7AE567E5C}"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3059721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F84F-D68F-941C-C059-EAB271C7AB43}"/>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A30028-05DD-95BD-D13C-F8F8A46B5F9B}"/>
              </a:ext>
            </a:extLst>
          </p:cNvPr>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1B85AB-4E8F-376F-2468-EE894BE75873}"/>
              </a:ext>
            </a:extLst>
          </p:cNvPr>
          <p:cNvSpPr>
            <a:spLocks noGrp="1"/>
          </p:cNvSpPr>
          <p:nvPr>
            <p:ph type="dt" sz="half" idx="10"/>
          </p:nvPr>
        </p:nvSpPr>
        <p:spPr>
          <a:xfrm>
            <a:off x="838200" y="6356352"/>
            <a:ext cx="2743200" cy="365125"/>
          </a:xfrm>
          <a:prstGeom prst="rect">
            <a:avLst/>
          </a:prstGeom>
        </p:spPr>
        <p:txBody>
          <a:bodyPr/>
          <a:lstStyle/>
          <a:p>
            <a:fld id="{58DEDFAD-BBF4-4456-8B40-1DFAF258076C}" type="datetimeFigureOut">
              <a:rPr lang="en-US" smtClean="0">
                <a:solidFill>
                  <a:prstClr val="black"/>
                </a:solidFill>
              </a:rPr>
              <a:pPr/>
              <a:t>12/6/2024</a:t>
            </a:fld>
            <a:endParaRPr lang="en-US">
              <a:solidFill>
                <a:prstClr val="black"/>
              </a:solidFill>
            </a:endParaRPr>
          </a:p>
        </p:txBody>
      </p:sp>
      <p:sp>
        <p:nvSpPr>
          <p:cNvPr id="5" name="Footer Placeholder 4">
            <a:extLst>
              <a:ext uri="{FF2B5EF4-FFF2-40B4-BE49-F238E27FC236}">
                <a16:creationId xmlns:a16="http://schemas.microsoft.com/office/drawing/2014/main" id="{5BABC16E-C021-CD04-B07B-F01722A0885A}"/>
              </a:ext>
            </a:extLst>
          </p:cNvPr>
          <p:cNvSpPr>
            <a:spLocks noGrp="1"/>
          </p:cNvSpPr>
          <p:nvPr>
            <p:ph type="ftr" sz="quarter" idx="11"/>
          </p:nvPr>
        </p:nvSpPr>
        <p:spPr>
          <a:xfrm>
            <a:off x="4038600" y="6356352"/>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72D9B550-29B9-0BDF-58DC-75F54E5D64E7}"/>
              </a:ext>
            </a:extLst>
          </p:cNvPr>
          <p:cNvSpPr>
            <a:spLocks noGrp="1"/>
          </p:cNvSpPr>
          <p:nvPr>
            <p:ph type="sldNum" sz="quarter" idx="12"/>
          </p:nvPr>
        </p:nvSpPr>
        <p:spPr>
          <a:xfrm>
            <a:off x="8610600" y="6356352"/>
            <a:ext cx="2743200" cy="365125"/>
          </a:xfrm>
          <a:prstGeom prst="rect">
            <a:avLst/>
          </a:prstGeom>
        </p:spPr>
        <p:txBody>
          <a:bodyPr/>
          <a:lstStyle/>
          <a:p>
            <a:fld id="{6E736753-037C-492E-B9B3-FDF7AE567E5C}"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223732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4C391-7CC4-9C82-4A88-81EC756F9666}"/>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B89799F-539E-4994-AF5E-62E89564A35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113045-FFA7-445A-41A2-400F5C98A99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B8F372-53C4-11B5-ACCC-1D7B3594E373}"/>
              </a:ext>
            </a:extLst>
          </p:cNvPr>
          <p:cNvSpPr>
            <a:spLocks noGrp="1"/>
          </p:cNvSpPr>
          <p:nvPr>
            <p:ph type="dt" sz="half" idx="10"/>
          </p:nvPr>
        </p:nvSpPr>
        <p:spPr>
          <a:xfrm>
            <a:off x="838200" y="6356352"/>
            <a:ext cx="2743200" cy="365125"/>
          </a:xfrm>
          <a:prstGeom prst="rect">
            <a:avLst/>
          </a:prstGeom>
        </p:spPr>
        <p:txBody>
          <a:bodyPr/>
          <a:lstStyle/>
          <a:p>
            <a:fld id="{58DEDFAD-BBF4-4456-8B40-1DFAF258076C}" type="datetimeFigureOut">
              <a:rPr lang="en-US" smtClean="0">
                <a:solidFill>
                  <a:prstClr val="black"/>
                </a:solidFill>
              </a:rPr>
              <a:pPr/>
              <a:t>12/6/2024</a:t>
            </a:fld>
            <a:endParaRPr lang="en-US">
              <a:solidFill>
                <a:prstClr val="black"/>
              </a:solidFill>
            </a:endParaRPr>
          </a:p>
        </p:txBody>
      </p:sp>
      <p:sp>
        <p:nvSpPr>
          <p:cNvPr id="6" name="Footer Placeholder 5">
            <a:extLst>
              <a:ext uri="{FF2B5EF4-FFF2-40B4-BE49-F238E27FC236}">
                <a16:creationId xmlns:a16="http://schemas.microsoft.com/office/drawing/2014/main" id="{DA1E820B-8E19-1635-470F-A8EB3CD008B9}"/>
              </a:ext>
            </a:extLst>
          </p:cNvPr>
          <p:cNvSpPr>
            <a:spLocks noGrp="1"/>
          </p:cNvSpPr>
          <p:nvPr>
            <p:ph type="ftr" sz="quarter" idx="11"/>
          </p:nvPr>
        </p:nvSpPr>
        <p:spPr>
          <a:xfrm>
            <a:off x="4038600" y="6356352"/>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B1EF7CBF-B136-88E9-D9F5-E2D3F8AE93E3}"/>
              </a:ext>
            </a:extLst>
          </p:cNvPr>
          <p:cNvSpPr>
            <a:spLocks noGrp="1"/>
          </p:cNvSpPr>
          <p:nvPr>
            <p:ph type="sldNum" sz="quarter" idx="12"/>
          </p:nvPr>
        </p:nvSpPr>
        <p:spPr>
          <a:xfrm>
            <a:off x="8610600" y="6356352"/>
            <a:ext cx="2743200" cy="365125"/>
          </a:xfrm>
          <a:prstGeom prst="rect">
            <a:avLst/>
          </a:prstGeom>
        </p:spPr>
        <p:txBody>
          <a:bodyPr/>
          <a:lstStyle/>
          <a:p>
            <a:fld id="{6E736753-037C-492E-B9B3-FDF7AE567E5C}"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2282539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A28F8-43DC-F02F-EEA0-8F815B7C9BAF}"/>
              </a:ext>
            </a:extLst>
          </p:cNvPr>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2CD556A-6C9B-DE49-C6AC-02E629111BD9}"/>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09B907-3C07-1B65-6F11-6CCA934B045D}"/>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B6D4E8-F628-E269-91BD-A663DEC04CC9}"/>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20528-0AE6-5DB8-4EEF-D325CD25A673}"/>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17E031-CFA5-C538-92D1-EA0163FDB0DC}"/>
              </a:ext>
            </a:extLst>
          </p:cNvPr>
          <p:cNvSpPr>
            <a:spLocks noGrp="1"/>
          </p:cNvSpPr>
          <p:nvPr>
            <p:ph type="dt" sz="half" idx="10"/>
          </p:nvPr>
        </p:nvSpPr>
        <p:spPr>
          <a:xfrm>
            <a:off x="838200" y="6356352"/>
            <a:ext cx="2743200" cy="365125"/>
          </a:xfrm>
          <a:prstGeom prst="rect">
            <a:avLst/>
          </a:prstGeom>
        </p:spPr>
        <p:txBody>
          <a:bodyPr/>
          <a:lstStyle/>
          <a:p>
            <a:fld id="{58DEDFAD-BBF4-4456-8B40-1DFAF258076C}" type="datetimeFigureOut">
              <a:rPr lang="en-US" smtClean="0">
                <a:solidFill>
                  <a:prstClr val="black"/>
                </a:solidFill>
              </a:rPr>
              <a:pPr/>
              <a:t>12/6/2024</a:t>
            </a:fld>
            <a:endParaRPr lang="en-US">
              <a:solidFill>
                <a:prstClr val="black"/>
              </a:solidFill>
            </a:endParaRPr>
          </a:p>
        </p:txBody>
      </p:sp>
      <p:sp>
        <p:nvSpPr>
          <p:cNvPr id="8" name="Footer Placeholder 7">
            <a:extLst>
              <a:ext uri="{FF2B5EF4-FFF2-40B4-BE49-F238E27FC236}">
                <a16:creationId xmlns:a16="http://schemas.microsoft.com/office/drawing/2014/main" id="{E65E76FB-F988-9AF0-3E1E-EDBF8D350B5A}"/>
              </a:ext>
            </a:extLst>
          </p:cNvPr>
          <p:cNvSpPr>
            <a:spLocks noGrp="1"/>
          </p:cNvSpPr>
          <p:nvPr>
            <p:ph type="ftr" sz="quarter" idx="11"/>
          </p:nvPr>
        </p:nvSpPr>
        <p:spPr>
          <a:xfrm>
            <a:off x="4038600" y="6356352"/>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54165BDF-5736-B439-F631-1EDD0F3B6208}"/>
              </a:ext>
            </a:extLst>
          </p:cNvPr>
          <p:cNvSpPr>
            <a:spLocks noGrp="1"/>
          </p:cNvSpPr>
          <p:nvPr>
            <p:ph type="sldNum" sz="quarter" idx="12"/>
          </p:nvPr>
        </p:nvSpPr>
        <p:spPr>
          <a:xfrm>
            <a:off x="8610600" y="6356352"/>
            <a:ext cx="2743200" cy="365125"/>
          </a:xfrm>
          <a:prstGeom prst="rect">
            <a:avLst/>
          </a:prstGeom>
        </p:spPr>
        <p:txBody>
          <a:bodyPr/>
          <a:lstStyle/>
          <a:p>
            <a:fld id="{6E736753-037C-492E-B9B3-FDF7AE567E5C}"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65696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28EA-D059-ADAC-A0C0-2CEAE447421C}"/>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845B64D-21D9-001E-1AD8-F8B136CFEDE3}"/>
              </a:ext>
            </a:extLst>
          </p:cNvPr>
          <p:cNvSpPr>
            <a:spLocks noGrp="1"/>
          </p:cNvSpPr>
          <p:nvPr>
            <p:ph type="dt" sz="half" idx="10"/>
          </p:nvPr>
        </p:nvSpPr>
        <p:spPr>
          <a:xfrm>
            <a:off x="838200" y="6356352"/>
            <a:ext cx="2743200" cy="365125"/>
          </a:xfrm>
          <a:prstGeom prst="rect">
            <a:avLst/>
          </a:prstGeom>
        </p:spPr>
        <p:txBody>
          <a:bodyPr/>
          <a:lstStyle/>
          <a:p>
            <a:fld id="{58DEDFAD-BBF4-4456-8B40-1DFAF258076C}" type="datetimeFigureOut">
              <a:rPr lang="en-US" smtClean="0">
                <a:solidFill>
                  <a:prstClr val="black"/>
                </a:solidFill>
              </a:rPr>
              <a:pPr/>
              <a:t>12/6/2024</a:t>
            </a:fld>
            <a:endParaRPr lang="en-US">
              <a:solidFill>
                <a:prstClr val="black"/>
              </a:solidFill>
            </a:endParaRPr>
          </a:p>
        </p:txBody>
      </p:sp>
      <p:sp>
        <p:nvSpPr>
          <p:cNvPr id="4" name="Footer Placeholder 3">
            <a:extLst>
              <a:ext uri="{FF2B5EF4-FFF2-40B4-BE49-F238E27FC236}">
                <a16:creationId xmlns:a16="http://schemas.microsoft.com/office/drawing/2014/main" id="{D40850B4-4618-81E2-F7D1-8142595B57CE}"/>
              </a:ext>
            </a:extLst>
          </p:cNvPr>
          <p:cNvSpPr>
            <a:spLocks noGrp="1"/>
          </p:cNvSpPr>
          <p:nvPr>
            <p:ph type="ftr" sz="quarter" idx="11"/>
          </p:nvPr>
        </p:nvSpPr>
        <p:spPr>
          <a:xfrm>
            <a:off x="4038600" y="6356352"/>
            <a:ext cx="41148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id="{4C31A8C7-A5C4-0A07-77B6-BDDD89744CAF}"/>
              </a:ext>
            </a:extLst>
          </p:cNvPr>
          <p:cNvSpPr>
            <a:spLocks noGrp="1"/>
          </p:cNvSpPr>
          <p:nvPr>
            <p:ph type="sldNum" sz="quarter" idx="12"/>
          </p:nvPr>
        </p:nvSpPr>
        <p:spPr>
          <a:xfrm>
            <a:off x="8610600" y="6356352"/>
            <a:ext cx="2743200" cy="365125"/>
          </a:xfrm>
          <a:prstGeom prst="rect">
            <a:avLst/>
          </a:prstGeom>
        </p:spPr>
        <p:txBody>
          <a:bodyPr/>
          <a:lstStyle/>
          <a:p>
            <a:fld id="{6E736753-037C-492E-B9B3-FDF7AE567E5C}"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2539415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5C4E95-67F5-182D-9E25-C0F817B5404C}"/>
              </a:ext>
            </a:extLst>
          </p:cNvPr>
          <p:cNvSpPr>
            <a:spLocks noGrp="1"/>
          </p:cNvSpPr>
          <p:nvPr>
            <p:ph type="dt" sz="half" idx="10"/>
          </p:nvPr>
        </p:nvSpPr>
        <p:spPr>
          <a:xfrm>
            <a:off x="838200" y="6356352"/>
            <a:ext cx="2743200" cy="365125"/>
          </a:xfrm>
          <a:prstGeom prst="rect">
            <a:avLst/>
          </a:prstGeom>
        </p:spPr>
        <p:txBody>
          <a:bodyPr/>
          <a:lstStyle/>
          <a:p>
            <a:fld id="{58DEDFAD-BBF4-4456-8B40-1DFAF258076C}" type="datetimeFigureOut">
              <a:rPr lang="en-US" smtClean="0">
                <a:solidFill>
                  <a:prstClr val="black"/>
                </a:solidFill>
              </a:rPr>
              <a:pPr/>
              <a:t>12/6/2024</a:t>
            </a:fld>
            <a:endParaRPr lang="en-US">
              <a:solidFill>
                <a:prstClr val="black"/>
              </a:solidFill>
            </a:endParaRPr>
          </a:p>
        </p:txBody>
      </p:sp>
      <p:sp>
        <p:nvSpPr>
          <p:cNvPr id="3" name="Footer Placeholder 2">
            <a:extLst>
              <a:ext uri="{FF2B5EF4-FFF2-40B4-BE49-F238E27FC236}">
                <a16:creationId xmlns:a16="http://schemas.microsoft.com/office/drawing/2014/main" id="{18343708-105C-B39D-E8E2-57A8FFCD6C1E}"/>
              </a:ext>
            </a:extLst>
          </p:cNvPr>
          <p:cNvSpPr>
            <a:spLocks noGrp="1"/>
          </p:cNvSpPr>
          <p:nvPr>
            <p:ph type="ftr" sz="quarter" idx="11"/>
          </p:nvPr>
        </p:nvSpPr>
        <p:spPr>
          <a:xfrm>
            <a:off x="4038600" y="6356352"/>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458B9343-AB37-D241-6E86-BEAC3C7E0A34}"/>
              </a:ext>
            </a:extLst>
          </p:cNvPr>
          <p:cNvSpPr>
            <a:spLocks noGrp="1"/>
          </p:cNvSpPr>
          <p:nvPr>
            <p:ph type="sldNum" sz="quarter" idx="12"/>
          </p:nvPr>
        </p:nvSpPr>
        <p:spPr>
          <a:xfrm>
            <a:off x="8610600" y="6356352"/>
            <a:ext cx="2743200" cy="365125"/>
          </a:xfrm>
          <a:prstGeom prst="rect">
            <a:avLst/>
          </a:prstGeom>
        </p:spPr>
        <p:txBody>
          <a:bodyPr/>
          <a:lstStyle/>
          <a:p>
            <a:fld id="{6E736753-037C-492E-B9B3-FDF7AE567E5C}"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29731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E263-D938-1FDE-18DD-A0E2FE5E0A2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631C57-D4AA-FF49-FF20-7BA204C71194}"/>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E6E0BB-CBEF-D4EA-B341-491F36C5C5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FCD884-1F89-E164-168A-EE571348EBC2}"/>
              </a:ext>
            </a:extLst>
          </p:cNvPr>
          <p:cNvSpPr>
            <a:spLocks noGrp="1"/>
          </p:cNvSpPr>
          <p:nvPr>
            <p:ph type="dt" sz="half" idx="10"/>
          </p:nvPr>
        </p:nvSpPr>
        <p:spPr>
          <a:xfrm>
            <a:off x="838200" y="6356352"/>
            <a:ext cx="2743200" cy="365125"/>
          </a:xfrm>
          <a:prstGeom prst="rect">
            <a:avLst/>
          </a:prstGeom>
        </p:spPr>
        <p:txBody>
          <a:bodyPr/>
          <a:lstStyle/>
          <a:p>
            <a:fld id="{58DEDFAD-BBF4-4456-8B40-1DFAF258076C}" type="datetimeFigureOut">
              <a:rPr lang="en-US" smtClean="0">
                <a:solidFill>
                  <a:prstClr val="black"/>
                </a:solidFill>
              </a:rPr>
              <a:pPr/>
              <a:t>12/6/2024</a:t>
            </a:fld>
            <a:endParaRPr lang="en-US">
              <a:solidFill>
                <a:prstClr val="black"/>
              </a:solidFill>
            </a:endParaRPr>
          </a:p>
        </p:txBody>
      </p:sp>
      <p:sp>
        <p:nvSpPr>
          <p:cNvPr id="6" name="Footer Placeholder 5">
            <a:extLst>
              <a:ext uri="{FF2B5EF4-FFF2-40B4-BE49-F238E27FC236}">
                <a16:creationId xmlns:a16="http://schemas.microsoft.com/office/drawing/2014/main" id="{BFF5C596-2F33-0AC6-A016-FF4304574429}"/>
              </a:ext>
            </a:extLst>
          </p:cNvPr>
          <p:cNvSpPr>
            <a:spLocks noGrp="1"/>
          </p:cNvSpPr>
          <p:nvPr>
            <p:ph type="ftr" sz="quarter" idx="11"/>
          </p:nvPr>
        </p:nvSpPr>
        <p:spPr>
          <a:xfrm>
            <a:off x="4038600" y="6356352"/>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54B55E17-97D7-E0D9-E430-83FFA8A80519}"/>
              </a:ext>
            </a:extLst>
          </p:cNvPr>
          <p:cNvSpPr>
            <a:spLocks noGrp="1"/>
          </p:cNvSpPr>
          <p:nvPr>
            <p:ph type="sldNum" sz="quarter" idx="12"/>
          </p:nvPr>
        </p:nvSpPr>
        <p:spPr>
          <a:xfrm>
            <a:off x="8610600" y="6356352"/>
            <a:ext cx="2743200" cy="365125"/>
          </a:xfrm>
          <a:prstGeom prst="rect">
            <a:avLst/>
          </a:prstGeom>
        </p:spPr>
        <p:txBody>
          <a:bodyPr/>
          <a:lstStyle/>
          <a:p>
            <a:fld id="{6E736753-037C-492E-B9B3-FDF7AE567E5C}"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387216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4E5CB6B9-1F4B-4A6D-973A-0359DDE58E8A}" type="datetimeFigureOut">
              <a:rPr lang="en-GB" smtClean="0"/>
              <a:t>06/12/2024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0F82F99B-8A62-4642-8220-DCF9E8582AAC}" type="slidenum">
              <a:rPr lang="en-GB" smtClean="0"/>
              <a:t>‹N›</a:t>
            </a:fld>
            <a:endParaRPr lang="en-GB"/>
          </a:p>
        </p:txBody>
      </p:sp>
    </p:spTree>
    <p:extLst>
      <p:ext uri="{BB962C8B-B14F-4D97-AF65-F5344CB8AC3E}">
        <p14:creationId xmlns:p14="http://schemas.microsoft.com/office/powerpoint/2010/main" val="638332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CBB8D-A272-6424-20C9-E4C39C3699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F2122F-08AC-C039-33B2-6B1BED613A3B}"/>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8FC07B7E-C3CF-2922-932D-D61CAC79A4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5E56FA-0CD6-B059-CCD9-E4E7F21C2263}"/>
              </a:ext>
            </a:extLst>
          </p:cNvPr>
          <p:cNvSpPr>
            <a:spLocks noGrp="1"/>
          </p:cNvSpPr>
          <p:nvPr>
            <p:ph type="dt" sz="half" idx="10"/>
          </p:nvPr>
        </p:nvSpPr>
        <p:spPr>
          <a:xfrm>
            <a:off x="838200" y="6356352"/>
            <a:ext cx="2743200" cy="365125"/>
          </a:xfrm>
          <a:prstGeom prst="rect">
            <a:avLst/>
          </a:prstGeom>
        </p:spPr>
        <p:txBody>
          <a:bodyPr/>
          <a:lstStyle/>
          <a:p>
            <a:fld id="{58DEDFAD-BBF4-4456-8B40-1DFAF258076C}" type="datetimeFigureOut">
              <a:rPr lang="en-US" smtClean="0">
                <a:solidFill>
                  <a:prstClr val="black"/>
                </a:solidFill>
              </a:rPr>
              <a:pPr/>
              <a:t>12/6/2024</a:t>
            </a:fld>
            <a:endParaRPr lang="en-US">
              <a:solidFill>
                <a:prstClr val="black"/>
              </a:solidFill>
            </a:endParaRPr>
          </a:p>
        </p:txBody>
      </p:sp>
      <p:sp>
        <p:nvSpPr>
          <p:cNvPr id="6" name="Footer Placeholder 5">
            <a:extLst>
              <a:ext uri="{FF2B5EF4-FFF2-40B4-BE49-F238E27FC236}">
                <a16:creationId xmlns:a16="http://schemas.microsoft.com/office/drawing/2014/main" id="{3173E306-7D2E-5A6B-55DB-0720065EBA8D}"/>
              </a:ext>
            </a:extLst>
          </p:cNvPr>
          <p:cNvSpPr>
            <a:spLocks noGrp="1"/>
          </p:cNvSpPr>
          <p:nvPr>
            <p:ph type="ftr" sz="quarter" idx="11"/>
          </p:nvPr>
        </p:nvSpPr>
        <p:spPr>
          <a:xfrm>
            <a:off x="4038600" y="6356352"/>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F23B19B5-F24A-6896-9CE5-B0C993DCAA95}"/>
              </a:ext>
            </a:extLst>
          </p:cNvPr>
          <p:cNvSpPr>
            <a:spLocks noGrp="1"/>
          </p:cNvSpPr>
          <p:nvPr>
            <p:ph type="sldNum" sz="quarter" idx="12"/>
          </p:nvPr>
        </p:nvSpPr>
        <p:spPr>
          <a:xfrm>
            <a:off x="8610600" y="6356352"/>
            <a:ext cx="2743200" cy="365125"/>
          </a:xfrm>
          <a:prstGeom prst="rect">
            <a:avLst/>
          </a:prstGeom>
        </p:spPr>
        <p:txBody>
          <a:bodyPr/>
          <a:lstStyle/>
          <a:p>
            <a:fld id="{6E736753-037C-492E-B9B3-FDF7AE567E5C}"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086183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ECC2-FD95-BC72-E9D7-9166A3F00E56}"/>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DAB2A4-0BD3-3EFB-B767-2C524172517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6D522-E5B2-93BA-63C5-9A754847FD4A}"/>
              </a:ext>
            </a:extLst>
          </p:cNvPr>
          <p:cNvSpPr>
            <a:spLocks noGrp="1"/>
          </p:cNvSpPr>
          <p:nvPr>
            <p:ph type="dt" sz="half" idx="10"/>
          </p:nvPr>
        </p:nvSpPr>
        <p:spPr>
          <a:xfrm>
            <a:off x="838200" y="6356352"/>
            <a:ext cx="2743200" cy="365125"/>
          </a:xfrm>
          <a:prstGeom prst="rect">
            <a:avLst/>
          </a:prstGeom>
        </p:spPr>
        <p:txBody>
          <a:bodyPr/>
          <a:lstStyle/>
          <a:p>
            <a:fld id="{58DEDFAD-BBF4-4456-8B40-1DFAF258076C}" type="datetimeFigureOut">
              <a:rPr lang="en-US" smtClean="0">
                <a:solidFill>
                  <a:prstClr val="black"/>
                </a:solidFill>
              </a:rPr>
              <a:pPr/>
              <a:t>12/6/2024</a:t>
            </a:fld>
            <a:endParaRPr lang="en-US">
              <a:solidFill>
                <a:prstClr val="black"/>
              </a:solidFill>
            </a:endParaRPr>
          </a:p>
        </p:txBody>
      </p:sp>
      <p:sp>
        <p:nvSpPr>
          <p:cNvPr id="5" name="Footer Placeholder 4">
            <a:extLst>
              <a:ext uri="{FF2B5EF4-FFF2-40B4-BE49-F238E27FC236}">
                <a16:creationId xmlns:a16="http://schemas.microsoft.com/office/drawing/2014/main" id="{8A18D446-5C70-7A0B-AB81-CF98D12B4E22}"/>
              </a:ext>
            </a:extLst>
          </p:cNvPr>
          <p:cNvSpPr>
            <a:spLocks noGrp="1"/>
          </p:cNvSpPr>
          <p:nvPr>
            <p:ph type="ftr" sz="quarter" idx="11"/>
          </p:nvPr>
        </p:nvSpPr>
        <p:spPr>
          <a:xfrm>
            <a:off x="4038600" y="6356352"/>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0FDC8B1F-3B8F-976E-2D12-CC9A5F925BAA}"/>
              </a:ext>
            </a:extLst>
          </p:cNvPr>
          <p:cNvSpPr>
            <a:spLocks noGrp="1"/>
          </p:cNvSpPr>
          <p:nvPr>
            <p:ph type="sldNum" sz="quarter" idx="12"/>
          </p:nvPr>
        </p:nvSpPr>
        <p:spPr>
          <a:xfrm>
            <a:off x="8610600" y="6356352"/>
            <a:ext cx="2743200" cy="365125"/>
          </a:xfrm>
          <a:prstGeom prst="rect">
            <a:avLst/>
          </a:prstGeom>
        </p:spPr>
        <p:txBody>
          <a:bodyPr/>
          <a:lstStyle/>
          <a:p>
            <a:fld id="{6E736753-037C-492E-B9B3-FDF7AE567E5C}"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3262559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1133D7-248A-3CFC-0127-6F8A702E41F4}"/>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448BAE-F90E-46FA-8204-A1BF704A6017}"/>
              </a:ext>
            </a:extLst>
          </p:cNvPr>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98747-5ADF-EC08-88D2-76291C55784A}"/>
              </a:ext>
            </a:extLst>
          </p:cNvPr>
          <p:cNvSpPr>
            <a:spLocks noGrp="1"/>
          </p:cNvSpPr>
          <p:nvPr>
            <p:ph type="dt" sz="half" idx="10"/>
          </p:nvPr>
        </p:nvSpPr>
        <p:spPr>
          <a:xfrm>
            <a:off x="838200" y="6356352"/>
            <a:ext cx="2743200" cy="365125"/>
          </a:xfrm>
          <a:prstGeom prst="rect">
            <a:avLst/>
          </a:prstGeom>
        </p:spPr>
        <p:txBody>
          <a:bodyPr/>
          <a:lstStyle/>
          <a:p>
            <a:fld id="{58DEDFAD-BBF4-4456-8B40-1DFAF258076C}" type="datetimeFigureOut">
              <a:rPr lang="en-US" smtClean="0">
                <a:solidFill>
                  <a:prstClr val="black"/>
                </a:solidFill>
              </a:rPr>
              <a:pPr/>
              <a:t>12/6/2024</a:t>
            </a:fld>
            <a:endParaRPr lang="en-US">
              <a:solidFill>
                <a:prstClr val="black"/>
              </a:solidFill>
            </a:endParaRPr>
          </a:p>
        </p:txBody>
      </p:sp>
      <p:sp>
        <p:nvSpPr>
          <p:cNvPr id="5" name="Footer Placeholder 4">
            <a:extLst>
              <a:ext uri="{FF2B5EF4-FFF2-40B4-BE49-F238E27FC236}">
                <a16:creationId xmlns:a16="http://schemas.microsoft.com/office/drawing/2014/main" id="{CB6B9341-E900-8499-DB06-06BEE4C4B35B}"/>
              </a:ext>
            </a:extLst>
          </p:cNvPr>
          <p:cNvSpPr>
            <a:spLocks noGrp="1"/>
          </p:cNvSpPr>
          <p:nvPr>
            <p:ph type="ftr" sz="quarter" idx="11"/>
          </p:nvPr>
        </p:nvSpPr>
        <p:spPr>
          <a:xfrm>
            <a:off x="4038600" y="6356352"/>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B00D299F-EC56-7E1B-110B-4196BF3F4ED1}"/>
              </a:ext>
            </a:extLst>
          </p:cNvPr>
          <p:cNvSpPr>
            <a:spLocks noGrp="1"/>
          </p:cNvSpPr>
          <p:nvPr>
            <p:ph type="sldNum" sz="quarter" idx="12"/>
          </p:nvPr>
        </p:nvSpPr>
        <p:spPr>
          <a:xfrm>
            <a:off x="8610600" y="6356352"/>
            <a:ext cx="2743200" cy="365125"/>
          </a:xfrm>
          <a:prstGeom prst="rect">
            <a:avLst/>
          </a:prstGeom>
        </p:spPr>
        <p:txBody>
          <a:bodyPr/>
          <a:lstStyle/>
          <a:p>
            <a:fld id="{6E736753-037C-492E-B9B3-FDF7AE567E5C}"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61663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E5CB6B9-1F4B-4A6D-973A-0359DDE58E8A}" type="datetimeFigureOut">
              <a:rPr lang="en-GB" smtClean="0"/>
              <a:t>06/12/2024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0F82F99B-8A62-4642-8220-DCF9E8582AAC}" type="slidenum">
              <a:rPr lang="en-GB" smtClean="0"/>
              <a:t>‹N›</a:t>
            </a:fld>
            <a:endParaRPr lang="en-GB"/>
          </a:p>
        </p:txBody>
      </p:sp>
    </p:spTree>
    <p:extLst>
      <p:ext uri="{BB962C8B-B14F-4D97-AF65-F5344CB8AC3E}">
        <p14:creationId xmlns:p14="http://schemas.microsoft.com/office/powerpoint/2010/main" val="101827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4E5CB6B9-1F4B-4A6D-973A-0359DDE58E8A}" type="datetimeFigureOut">
              <a:rPr lang="en-GB" smtClean="0"/>
              <a:t>06/12/2024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0F82F99B-8A62-4642-8220-DCF9E8582AAC}" type="slidenum">
              <a:rPr lang="en-GB" smtClean="0"/>
              <a:t>‹N›</a:t>
            </a:fld>
            <a:endParaRPr lang="en-GB"/>
          </a:p>
        </p:txBody>
      </p:sp>
    </p:spTree>
    <p:extLst>
      <p:ext uri="{BB962C8B-B14F-4D97-AF65-F5344CB8AC3E}">
        <p14:creationId xmlns:p14="http://schemas.microsoft.com/office/powerpoint/2010/main" val="1374718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4E5CB6B9-1F4B-4A6D-973A-0359DDE58E8A}" type="datetimeFigureOut">
              <a:rPr lang="en-GB" smtClean="0"/>
              <a:t>06/12/2024</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0F82F99B-8A62-4642-8220-DCF9E8582AAC}" type="slidenum">
              <a:rPr lang="en-GB" smtClean="0"/>
              <a:t>‹N›</a:t>
            </a:fld>
            <a:endParaRPr lang="en-GB"/>
          </a:p>
        </p:txBody>
      </p:sp>
    </p:spTree>
    <p:extLst>
      <p:ext uri="{BB962C8B-B14F-4D97-AF65-F5344CB8AC3E}">
        <p14:creationId xmlns:p14="http://schemas.microsoft.com/office/powerpoint/2010/main" val="3855099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fld id="{4E5CB6B9-1F4B-4A6D-973A-0359DDE58E8A}" type="datetimeFigureOut">
              <a:rPr lang="en-GB" smtClean="0"/>
              <a:t>06/12/2024</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0F82F99B-8A62-4642-8220-DCF9E8582AAC}" type="slidenum">
              <a:rPr lang="en-GB" smtClean="0"/>
              <a:t>‹N›</a:t>
            </a:fld>
            <a:endParaRPr lang="en-GB"/>
          </a:p>
        </p:txBody>
      </p:sp>
    </p:spTree>
    <p:extLst>
      <p:ext uri="{BB962C8B-B14F-4D97-AF65-F5344CB8AC3E}">
        <p14:creationId xmlns:p14="http://schemas.microsoft.com/office/powerpoint/2010/main" val="1440581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E5CB6B9-1F4B-4A6D-973A-0359DDE58E8A}" type="datetimeFigureOut">
              <a:rPr lang="en-GB" smtClean="0"/>
              <a:t>06/12/2024</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0F82F99B-8A62-4642-8220-DCF9E8582AAC}" type="slidenum">
              <a:rPr lang="en-GB" smtClean="0"/>
              <a:t>‹N›</a:t>
            </a:fld>
            <a:endParaRPr lang="en-GB"/>
          </a:p>
        </p:txBody>
      </p:sp>
    </p:spTree>
    <p:extLst>
      <p:ext uri="{BB962C8B-B14F-4D97-AF65-F5344CB8AC3E}">
        <p14:creationId xmlns:p14="http://schemas.microsoft.com/office/powerpoint/2010/main" val="303085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E5CB6B9-1F4B-4A6D-973A-0359DDE58E8A}" type="datetimeFigureOut">
              <a:rPr lang="en-GB" smtClean="0"/>
              <a:t>06/12/2024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0F82F99B-8A62-4642-8220-DCF9E8582AAC}" type="slidenum">
              <a:rPr lang="en-GB" smtClean="0"/>
              <a:t>‹N›</a:t>
            </a:fld>
            <a:endParaRPr lang="en-GB"/>
          </a:p>
        </p:txBody>
      </p:sp>
    </p:spTree>
    <p:extLst>
      <p:ext uri="{BB962C8B-B14F-4D97-AF65-F5344CB8AC3E}">
        <p14:creationId xmlns:p14="http://schemas.microsoft.com/office/powerpoint/2010/main" val="313046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E5CB6B9-1F4B-4A6D-973A-0359DDE58E8A}" type="datetimeFigureOut">
              <a:rPr lang="en-GB" smtClean="0"/>
              <a:t>06/12/2024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0F82F99B-8A62-4642-8220-DCF9E8582AAC}" type="slidenum">
              <a:rPr lang="en-GB" smtClean="0"/>
              <a:t>‹N›</a:t>
            </a:fld>
            <a:endParaRPr lang="en-GB"/>
          </a:p>
        </p:txBody>
      </p:sp>
    </p:spTree>
    <p:extLst>
      <p:ext uri="{BB962C8B-B14F-4D97-AF65-F5344CB8AC3E}">
        <p14:creationId xmlns:p14="http://schemas.microsoft.com/office/powerpoint/2010/main" val="3017407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CB6B9-1F4B-4A6D-973A-0359DDE58E8A}" type="datetimeFigureOut">
              <a:rPr lang="en-GB" smtClean="0"/>
              <a:t>06/12/2024</a:t>
            </a:fld>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2F99B-8A62-4642-8220-DCF9E8582AAC}" type="slidenum">
              <a:rPr lang="en-GB" smtClean="0"/>
              <a:t>‹N›</a:t>
            </a:fld>
            <a:endParaRPr lang="en-GB"/>
          </a:p>
        </p:txBody>
      </p:sp>
    </p:spTree>
    <p:extLst>
      <p:ext uri="{BB962C8B-B14F-4D97-AF65-F5344CB8AC3E}">
        <p14:creationId xmlns:p14="http://schemas.microsoft.com/office/powerpoint/2010/main" val="1562150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outdoor, nature, ocean floor&#10;&#10;Description automatically generated">
            <a:extLst>
              <a:ext uri="{FF2B5EF4-FFF2-40B4-BE49-F238E27FC236}">
                <a16:creationId xmlns:a16="http://schemas.microsoft.com/office/drawing/2014/main" id="{278E1E0D-7F43-4501-B136-9B13ACC67719}"/>
              </a:ext>
            </a:extLst>
          </p:cNvPr>
          <p:cNvPicPr>
            <a:picLocks noChangeAspect="1"/>
          </p:cNvPicPr>
          <p:nvPr userDrawn="1"/>
        </p:nvPicPr>
        <p:blipFill rotWithShape="1">
          <a:blip r:embed="rId13">
            <a:extLst>
              <a:ext uri="{BEBA8EAE-BF5A-486C-A8C5-ECC9F3942E4B}">
                <a14:imgProps xmlns:a14="http://schemas.microsoft.com/office/drawing/2010/main">
                  <a14:imgLayer r:embed="rId14">
                    <a14:imgEffect>
                      <a14:artisticBlur radius="6"/>
                    </a14:imgEffect>
                    <a14:imgEffect>
                      <a14:brightnessContrast bright="-20000"/>
                    </a14:imgEffect>
                  </a14:imgLayer>
                </a14:imgProps>
              </a:ext>
              <a:ext uri="{28A0092B-C50C-407E-A947-70E740481C1C}">
                <a14:useLocalDpi xmlns:a14="http://schemas.microsoft.com/office/drawing/2010/main" val="0"/>
              </a:ext>
            </a:extLst>
          </a:blip>
          <a:srcRect t="15705"/>
          <a:stretch/>
        </p:blipFill>
        <p:spPr>
          <a:xfrm flipH="1">
            <a:off x="-5661" y="0"/>
            <a:ext cx="12197661" cy="6858000"/>
          </a:xfrm>
          <a:prstGeom prst="rect">
            <a:avLst/>
          </a:prstGeom>
        </p:spPr>
      </p:pic>
    </p:spTree>
    <p:extLst>
      <p:ext uri="{BB962C8B-B14F-4D97-AF65-F5344CB8AC3E}">
        <p14:creationId xmlns:p14="http://schemas.microsoft.com/office/powerpoint/2010/main" val="3513004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a:t>ASSEMBLEA DEI SOCI 2024</a:t>
            </a:r>
            <a:endParaRPr lang="en-GB" b="1" dirty="0"/>
          </a:p>
        </p:txBody>
      </p:sp>
      <p:sp>
        <p:nvSpPr>
          <p:cNvPr id="3" name="Sottotitolo 2"/>
          <p:cNvSpPr>
            <a:spLocks noGrp="1"/>
          </p:cNvSpPr>
          <p:nvPr>
            <p:ph type="subTitle" idx="1"/>
          </p:nvPr>
        </p:nvSpPr>
        <p:spPr/>
        <p:txBody>
          <a:bodyPr>
            <a:normAutofit/>
          </a:bodyPr>
          <a:lstStyle/>
          <a:p>
            <a:r>
              <a:rPr lang="it-IT" sz="3600" dirty="0"/>
              <a:t>Venerdì 6 Dicembre 2024, ore 16:30</a:t>
            </a:r>
            <a:endParaRPr lang="en-GB" sz="3600" dirty="0"/>
          </a:p>
        </p:txBody>
      </p:sp>
    </p:spTree>
    <p:extLst>
      <p:ext uri="{BB962C8B-B14F-4D97-AF65-F5344CB8AC3E}">
        <p14:creationId xmlns:p14="http://schemas.microsoft.com/office/powerpoint/2010/main" val="422222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208116" y="-872692"/>
            <a:ext cx="9144000" cy="2387600"/>
          </a:xfrm>
        </p:spPr>
        <p:txBody>
          <a:bodyPr/>
          <a:lstStyle/>
          <a:p>
            <a:r>
              <a:rPr lang="it-IT" b="1" dirty="0"/>
              <a:t>SOCI CINQUANTENNALI</a:t>
            </a:r>
            <a:endParaRPr lang="en-GB" b="1" dirty="0"/>
          </a:p>
        </p:txBody>
      </p:sp>
      <p:sp>
        <p:nvSpPr>
          <p:cNvPr id="3" name="Sottotitolo 2"/>
          <p:cNvSpPr>
            <a:spLocks noGrp="1"/>
          </p:cNvSpPr>
          <p:nvPr>
            <p:ph type="subTitle" idx="1"/>
          </p:nvPr>
        </p:nvSpPr>
        <p:spPr>
          <a:xfrm>
            <a:off x="894901" y="1803000"/>
            <a:ext cx="9299171" cy="3709158"/>
          </a:xfrm>
        </p:spPr>
        <p:txBody>
          <a:bodyPr>
            <a:noAutofit/>
          </a:bodyPr>
          <a:lstStyle/>
          <a:p>
            <a:pPr algn="l"/>
            <a:r>
              <a:rPr lang="it-IT" sz="3600" dirty="0"/>
              <a:t>- </a:t>
            </a:r>
            <a:r>
              <a:rPr lang="it-IT" sz="5400" dirty="0"/>
              <a:t>Giancarlo </a:t>
            </a:r>
            <a:r>
              <a:rPr lang="it-IT" sz="5400" dirty="0" err="1"/>
              <a:t>Barozzi</a:t>
            </a:r>
            <a:endParaRPr lang="it-IT" sz="5400" dirty="0"/>
          </a:p>
          <a:p>
            <a:pPr algn="l"/>
            <a:r>
              <a:rPr lang="it-IT" sz="5400" dirty="0"/>
              <a:t>- Franco </a:t>
            </a:r>
            <a:r>
              <a:rPr lang="it-IT" sz="5400" dirty="0" err="1"/>
              <a:t>Bellesia</a:t>
            </a:r>
            <a:endParaRPr lang="it-IT" sz="5400" dirty="0"/>
          </a:p>
          <a:p>
            <a:pPr algn="l"/>
            <a:r>
              <a:rPr lang="it-IT" sz="5400" dirty="0"/>
              <a:t>- Bernardo Fratello</a:t>
            </a:r>
          </a:p>
          <a:p>
            <a:pPr algn="l"/>
            <a:r>
              <a:rPr lang="it-IT" sz="5400" dirty="0"/>
              <a:t>- </a:t>
            </a:r>
            <a:r>
              <a:rPr lang="it-IT" sz="5400" dirty="0" err="1"/>
              <a:t>Eriuccio</a:t>
            </a:r>
            <a:r>
              <a:rPr lang="it-IT" sz="5400" dirty="0"/>
              <a:t> Nora	</a:t>
            </a:r>
          </a:p>
          <a:p>
            <a:pPr algn="l"/>
            <a:r>
              <a:rPr lang="it-IT" sz="5400" dirty="0">
                <a:latin typeface="Brush Script MT" panose="03060802040406070304" pitchFamily="66" charset="0"/>
              </a:rPr>
              <a:t>			</a:t>
            </a:r>
            <a:r>
              <a:rPr lang="it-IT" sz="3600" dirty="0">
                <a:latin typeface="Brush Script MT" panose="03060802040406070304" pitchFamily="66" charset="0"/>
              </a:rPr>
              <a:t>					</a:t>
            </a:r>
            <a:r>
              <a:rPr lang="it-IT" sz="4400" dirty="0">
                <a:latin typeface="Brush Script MT" panose="03060802040406070304" pitchFamily="66" charset="0"/>
              </a:rPr>
              <a:t>Grazie !</a:t>
            </a:r>
            <a:endParaRPr lang="en-GB" sz="4400" dirty="0">
              <a:latin typeface="Brush Script MT" panose="03060802040406070304" pitchFamily="66" charset="0"/>
            </a:endParaRPr>
          </a:p>
        </p:txBody>
      </p:sp>
    </p:spTree>
    <p:extLst>
      <p:ext uri="{BB962C8B-B14F-4D97-AF65-F5344CB8AC3E}">
        <p14:creationId xmlns:p14="http://schemas.microsoft.com/office/powerpoint/2010/main" val="3714196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463040" y="-935282"/>
            <a:ext cx="9144000" cy="2387600"/>
          </a:xfrm>
        </p:spPr>
        <p:txBody>
          <a:bodyPr/>
          <a:lstStyle/>
          <a:p>
            <a:r>
              <a:rPr lang="it-IT" b="1" dirty="0"/>
              <a:t>AMMISSIONE NUOVI SOCI</a:t>
            </a:r>
            <a:endParaRPr lang="en-GB" b="1" dirty="0"/>
          </a:p>
        </p:txBody>
      </p:sp>
      <p:sp>
        <p:nvSpPr>
          <p:cNvPr id="3" name="Sottotitolo 2"/>
          <p:cNvSpPr>
            <a:spLocks noGrp="1"/>
          </p:cNvSpPr>
          <p:nvPr>
            <p:ph type="subTitle" idx="1"/>
          </p:nvPr>
        </p:nvSpPr>
        <p:spPr>
          <a:xfrm>
            <a:off x="1307870" y="1938676"/>
            <a:ext cx="9299170" cy="4843693"/>
          </a:xfrm>
        </p:spPr>
        <p:txBody>
          <a:bodyPr>
            <a:normAutofit/>
          </a:bodyPr>
          <a:lstStyle/>
          <a:p>
            <a:pPr algn="l"/>
            <a:r>
              <a:rPr lang="it-IT" sz="3600" dirty="0"/>
              <a:t>Dott.ssa Benedetta CATELLANI</a:t>
            </a:r>
          </a:p>
          <a:p>
            <a:pPr algn="l"/>
            <a:endParaRPr lang="it-IT" sz="1100" dirty="0"/>
          </a:p>
          <a:p>
            <a:pPr algn="l"/>
            <a:r>
              <a:rPr lang="it-IT" sz="3600" dirty="0"/>
              <a:t>Dott. Pier Luigi DALLARI</a:t>
            </a:r>
          </a:p>
          <a:p>
            <a:pPr algn="l"/>
            <a:endParaRPr lang="it-IT" sz="1100" dirty="0"/>
          </a:p>
          <a:p>
            <a:pPr algn="l"/>
            <a:r>
              <a:rPr lang="it-IT" sz="3600" dirty="0"/>
              <a:t>Dott.ssa Lorenza PALLAVICINI</a:t>
            </a:r>
          </a:p>
          <a:p>
            <a:pPr algn="l"/>
            <a:endParaRPr lang="it-IT" sz="1000" dirty="0"/>
          </a:p>
          <a:p>
            <a:pPr algn="l"/>
            <a:r>
              <a:rPr lang="it-IT" sz="3600" dirty="0"/>
              <a:t>Dott. Gabriele SASSO</a:t>
            </a:r>
          </a:p>
          <a:p>
            <a:pPr algn="l"/>
            <a:endParaRPr lang="it-IT" sz="1000" dirty="0"/>
          </a:p>
          <a:p>
            <a:pPr algn="l"/>
            <a:r>
              <a:rPr lang="it-IT" sz="3600" dirty="0"/>
              <a:t>Dott.ssa Simona SIGHINOLFI</a:t>
            </a:r>
          </a:p>
          <a:p>
            <a:pPr algn="l"/>
            <a:endParaRPr lang="it-IT" sz="3600" dirty="0"/>
          </a:p>
        </p:txBody>
      </p:sp>
    </p:spTree>
    <p:extLst>
      <p:ext uri="{BB962C8B-B14F-4D97-AF65-F5344CB8AC3E}">
        <p14:creationId xmlns:p14="http://schemas.microsoft.com/office/powerpoint/2010/main" val="272815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338349" y="-1193800"/>
            <a:ext cx="9515302" cy="2387600"/>
          </a:xfrm>
        </p:spPr>
        <p:txBody>
          <a:bodyPr/>
          <a:lstStyle/>
          <a:p>
            <a:r>
              <a:rPr lang="it-IT" b="1" dirty="0"/>
              <a:t>BILANCIO DI PREVISIONE 2025</a:t>
            </a:r>
            <a:endParaRPr lang="en-GB" b="1" dirty="0"/>
          </a:p>
        </p:txBody>
      </p:sp>
      <p:graphicFrame>
        <p:nvGraphicFramePr>
          <p:cNvPr id="5" name="Tabella 4">
            <a:extLst>
              <a:ext uri="{FF2B5EF4-FFF2-40B4-BE49-F238E27FC236}">
                <a16:creationId xmlns:a16="http://schemas.microsoft.com/office/drawing/2014/main" id="{62F528DB-0797-4A61-A7F6-7538516B1440}"/>
              </a:ext>
            </a:extLst>
          </p:cNvPr>
          <p:cNvGraphicFramePr>
            <a:graphicFrameLocks noGrp="1"/>
          </p:cNvGraphicFramePr>
          <p:nvPr>
            <p:extLst>
              <p:ext uri="{D42A27DB-BD31-4B8C-83A1-F6EECF244321}">
                <p14:modId xmlns:p14="http://schemas.microsoft.com/office/powerpoint/2010/main" val="107269747"/>
              </p:ext>
            </p:extLst>
          </p:nvPr>
        </p:nvGraphicFramePr>
        <p:xfrm>
          <a:off x="1397597" y="1798416"/>
          <a:ext cx="9396805" cy="4136220"/>
        </p:xfrm>
        <a:graphic>
          <a:graphicData uri="http://schemas.openxmlformats.org/drawingml/2006/table">
            <a:tbl>
              <a:tblPr firstRow="1" firstCol="1" bandRow="1"/>
              <a:tblGrid>
                <a:gridCol w="5810000">
                  <a:extLst>
                    <a:ext uri="{9D8B030D-6E8A-4147-A177-3AD203B41FA5}">
                      <a16:colId xmlns:a16="http://schemas.microsoft.com/office/drawing/2014/main" val="1587459256"/>
                    </a:ext>
                  </a:extLst>
                </a:gridCol>
                <a:gridCol w="3586805">
                  <a:extLst>
                    <a:ext uri="{9D8B030D-6E8A-4147-A177-3AD203B41FA5}">
                      <a16:colId xmlns:a16="http://schemas.microsoft.com/office/drawing/2014/main" val="611103253"/>
                    </a:ext>
                  </a:extLst>
                </a:gridCol>
              </a:tblGrid>
              <a:tr h="689370">
                <a:tc gridSpan="2">
                  <a:txBody>
                    <a:bodyPr/>
                    <a:lstStyle/>
                    <a:p>
                      <a:pPr algn="ctr">
                        <a:lnSpc>
                          <a:spcPct val="115000"/>
                        </a:lnSpc>
                      </a:pPr>
                      <a:r>
                        <a:rPr lang="it-IT" sz="20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ENTRATE (€)</a:t>
                      </a:r>
                      <a:endParaRPr lang="it-IT" sz="20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tc hMerge="1">
                  <a:txBody>
                    <a:bodyPr/>
                    <a:lstStyle/>
                    <a:p>
                      <a:endParaRPr lang="it-IT"/>
                    </a:p>
                  </a:txBody>
                  <a:tcPr/>
                </a:tc>
                <a:extLst>
                  <a:ext uri="{0D108BD9-81ED-4DB2-BD59-A6C34878D82A}">
                    <a16:rowId xmlns:a16="http://schemas.microsoft.com/office/drawing/2014/main" val="2631856228"/>
                  </a:ext>
                </a:extLst>
              </a:tr>
              <a:tr h="689370">
                <a:tc>
                  <a:txBody>
                    <a:bodyPr/>
                    <a:lstStyle/>
                    <a:p>
                      <a:pPr algn="just">
                        <a:lnSpc>
                          <a:spcPct val="115000"/>
                        </a:lnSpc>
                        <a:spcBef>
                          <a:spcPts val="1200"/>
                        </a:spcBef>
                        <a:spcAft>
                          <a:spcPts val="300"/>
                        </a:spcAft>
                      </a:pPr>
                      <a:r>
                        <a:rPr lang="en-US" sz="20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Quote </a:t>
                      </a:r>
                      <a:r>
                        <a:rPr lang="en-US" sz="2000" dirty="0" err="1">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sociali</a:t>
                      </a:r>
                      <a:endParaRPr lang="it-IT" sz="20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tc>
                  <a:txBody>
                    <a:bodyPr/>
                    <a:lstStyle/>
                    <a:p>
                      <a:pPr algn="just">
                        <a:lnSpc>
                          <a:spcPct val="115000"/>
                        </a:lnSpc>
                        <a:spcBef>
                          <a:spcPts val="1200"/>
                        </a:spcBef>
                        <a:spcAft>
                          <a:spcPts val="300"/>
                        </a:spcAft>
                        <a:tabLst>
                          <a:tab pos="1082040" algn="dec"/>
                        </a:tabLst>
                      </a:pPr>
                      <a:r>
                        <a:rPr lang="it-IT" sz="200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2.000,00 €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extLst>
                  <a:ext uri="{0D108BD9-81ED-4DB2-BD59-A6C34878D82A}">
                    <a16:rowId xmlns:a16="http://schemas.microsoft.com/office/drawing/2014/main" val="2057803512"/>
                  </a:ext>
                </a:extLst>
              </a:tr>
              <a:tr h="689370">
                <a:tc>
                  <a:txBody>
                    <a:bodyPr/>
                    <a:lstStyle/>
                    <a:p>
                      <a:pPr algn="just">
                        <a:lnSpc>
                          <a:spcPct val="115000"/>
                        </a:lnSpc>
                      </a:pPr>
                      <a:r>
                        <a:rPr lang="en-US" sz="2000" dirty="0" err="1">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Interessi</a:t>
                      </a:r>
                      <a:r>
                        <a:rPr lang="en-US" sz="20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 da </a:t>
                      </a:r>
                      <a:r>
                        <a:rPr lang="en-US" sz="2000" dirty="0" err="1">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patrimonio</a:t>
                      </a:r>
                      <a:endParaRPr lang="it-IT" sz="20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tc>
                  <a:txBody>
                    <a:bodyPr/>
                    <a:lstStyle/>
                    <a:p>
                      <a:pPr algn="just">
                        <a:lnSpc>
                          <a:spcPct val="115000"/>
                        </a:lnSpc>
                        <a:tabLst>
                          <a:tab pos="1082040" algn="dec"/>
                        </a:tabLst>
                      </a:pPr>
                      <a:r>
                        <a:rPr lang="it-IT" sz="200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1.000,00 €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extLst>
                  <a:ext uri="{0D108BD9-81ED-4DB2-BD59-A6C34878D82A}">
                    <a16:rowId xmlns:a16="http://schemas.microsoft.com/office/drawing/2014/main" val="1578014955"/>
                  </a:ext>
                </a:extLst>
              </a:tr>
              <a:tr h="689370">
                <a:tc>
                  <a:txBody>
                    <a:bodyPr/>
                    <a:lstStyle/>
                    <a:p>
                      <a:pPr algn="just">
                        <a:lnSpc>
                          <a:spcPct val="115000"/>
                        </a:lnSpc>
                      </a:pPr>
                      <a:r>
                        <a:rPr lang="en-US" sz="2000" dirty="0" err="1">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Contributi</a:t>
                      </a:r>
                      <a:r>
                        <a:rPr lang="en-US" sz="20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  da </a:t>
                      </a:r>
                      <a:r>
                        <a:rPr lang="en-US" sz="2000" dirty="0" err="1">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attività</a:t>
                      </a:r>
                      <a:r>
                        <a:rPr lang="en-US" sz="20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 </a:t>
                      </a:r>
                      <a:r>
                        <a:rPr lang="en-US" sz="2000" dirty="0" err="1">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sociali</a:t>
                      </a:r>
                      <a:endParaRPr lang="it-IT" sz="20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tc>
                  <a:txBody>
                    <a:bodyPr/>
                    <a:lstStyle/>
                    <a:p>
                      <a:pPr algn="just">
                        <a:lnSpc>
                          <a:spcPct val="115000"/>
                        </a:lnSpc>
                        <a:tabLst>
                          <a:tab pos="1082040" algn="dec"/>
                        </a:tabLst>
                      </a:pPr>
                      <a:r>
                        <a:rPr lang="it-IT" sz="200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1.000,00 €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extLst>
                  <a:ext uri="{0D108BD9-81ED-4DB2-BD59-A6C34878D82A}">
                    <a16:rowId xmlns:a16="http://schemas.microsoft.com/office/drawing/2014/main" val="2948567031"/>
                  </a:ext>
                </a:extLst>
              </a:tr>
              <a:tr h="689370">
                <a:tc>
                  <a:txBody>
                    <a:bodyPr/>
                    <a:lstStyle/>
                    <a:p>
                      <a:pPr algn="just">
                        <a:lnSpc>
                          <a:spcPct val="115000"/>
                        </a:lnSpc>
                      </a:pPr>
                      <a:r>
                        <a:rPr lang="en-US" sz="2000" dirty="0" err="1">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Convenzione</a:t>
                      </a:r>
                      <a:r>
                        <a:rPr lang="en-US" sz="20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 UNIMORE</a:t>
                      </a:r>
                      <a:endParaRPr lang="it-IT" sz="20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tc>
                  <a:txBody>
                    <a:bodyPr/>
                    <a:lstStyle/>
                    <a:p>
                      <a:pPr algn="just">
                        <a:lnSpc>
                          <a:spcPct val="115000"/>
                        </a:lnSpc>
                        <a:tabLst>
                          <a:tab pos="1082040" algn="dec"/>
                        </a:tabLst>
                      </a:pPr>
                      <a:r>
                        <a:rPr lang="it-IT" sz="200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20.000,00 €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extLst>
                  <a:ext uri="{0D108BD9-81ED-4DB2-BD59-A6C34878D82A}">
                    <a16:rowId xmlns:a16="http://schemas.microsoft.com/office/drawing/2014/main" val="2627088338"/>
                  </a:ext>
                </a:extLst>
              </a:tr>
              <a:tr h="689370">
                <a:tc>
                  <a:txBody>
                    <a:bodyPr/>
                    <a:lstStyle/>
                    <a:p>
                      <a:pPr algn="just">
                        <a:lnSpc>
                          <a:spcPct val="115000"/>
                        </a:lnSpc>
                      </a:pPr>
                      <a:r>
                        <a:rPr lang="en-US" sz="2000" b="1" dirty="0" err="1">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Totale</a:t>
                      </a:r>
                      <a:r>
                        <a:rPr lang="en-US" sz="20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 (€)</a:t>
                      </a:r>
                      <a:endParaRPr lang="it-IT" sz="20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tc>
                  <a:txBody>
                    <a:bodyPr/>
                    <a:lstStyle/>
                    <a:p>
                      <a:pPr algn="just">
                        <a:lnSpc>
                          <a:spcPct val="115000"/>
                        </a:lnSpc>
                        <a:tabLst>
                          <a:tab pos="1082040" algn="dec"/>
                        </a:tabLst>
                      </a:pPr>
                      <a:r>
                        <a:rPr lang="it-IT" sz="20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24.000,00 €</a:t>
                      </a:r>
                      <a:r>
                        <a:rPr lang="it-IT" sz="20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extLst>
                  <a:ext uri="{0D108BD9-81ED-4DB2-BD59-A6C34878D82A}">
                    <a16:rowId xmlns:a16="http://schemas.microsoft.com/office/drawing/2014/main" val="2460761920"/>
                  </a:ext>
                </a:extLst>
              </a:tr>
            </a:tbl>
          </a:graphicData>
        </a:graphic>
      </p:graphicFrame>
    </p:spTree>
    <p:extLst>
      <p:ext uri="{BB962C8B-B14F-4D97-AF65-F5344CB8AC3E}">
        <p14:creationId xmlns:p14="http://schemas.microsoft.com/office/powerpoint/2010/main" val="135768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315771" y="-514526"/>
            <a:ext cx="9515302" cy="2387600"/>
          </a:xfrm>
        </p:spPr>
        <p:txBody>
          <a:bodyPr>
            <a:normAutofit/>
          </a:bodyPr>
          <a:lstStyle/>
          <a:p>
            <a:r>
              <a:rPr lang="it-IT" b="1" dirty="0"/>
              <a:t>BILANCIO DI PREVISIONE 2025</a:t>
            </a:r>
            <a:br>
              <a:rPr lang="it-IT" b="1" dirty="0"/>
            </a:br>
            <a:endParaRPr lang="en-GB" b="1" dirty="0"/>
          </a:p>
        </p:txBody>
      </p:sp>
      <p:graphicFrame>
        <p:nvGraphicFramePr>
          <p:cNvPr id="3" name="Tabella 2">
            <a:extLst>
              <a:ext uri="{FF2B5EF4-FFF2-40B4-BE49-F238E27FC236}">
                <a16:creationId xmlns:a16="http://schemas.microsoft.com/office/drawing/2014/main" id="{1DA5B377-4DE0-4D7E-8FCF-693A9299D84B}"/>
              </a:ext>
            </a:extLst>
          </p:cNvPr>
          <p:cNvGraphicFramePr>
            <a:graphicFrameLocks noGrp="1"/>
          </p:cNvGraphicFramePr>
          <p:nvPr>
            <p:extLst>
              <p:ext uri="{D42A27DB-BD31-4B8C-83A1-F6EECF244321}">
                <p14:modId xmlns:p14="http://schemas.microsoft.com/office/powerpoint/2010/main" val="137015228"/>
              </p:ext>
            </p:extLst>
          </p:nvPr>
        </p:nvGraphicFramePr>
        <p:xfrm>
          <a:off x="2868034" y="979961"/>
          <a:ext cx="6275966" cy="5537378"/>
        </p:xfrm>
        <a:graphic>
          <a:graphicData uri="http://schemas.openxmlformats.org/drawingml/2006/table">
            <a:tbl>
              <a:tblPr firstRow="1" firstCol="1" bandRow="1"/>
              <a:tblGrid>
                <a:gridCol w="4227937">
                  <a:extLst>
                    <a:ext uri="{9D8B030D-6E8A-4147-A177-3AD203B41FA5}">
                      <a16:colId xmlns:a16="http://schemas.microsoft.com/office/drawing/2014/main" val="4222512636"/>
                    </a:ext>
                  </a:extLst>
                </a:gridCol>
                <a:gridCol w="2048029">
                  <a:extLst>
                    <a:ext uri="{9D8B030D-6E8A-4147-A177-3AD203B41FA5}">
                      <a16:colId xmlns:a16="http://schemas.microsoft.com/office/drawing/2014/main" val="2434072088"/>
                    </a:ext>
                  </a:extLst>
                </a:gridCol>
              </a:tblGrid>
              <a:tr h="395278">
                <a:tc gridSpan="2">
                  <a:txBody>
                    <a:bodyPr/>
                    <a:lstStyle/>
                    <a:p>
                      <a:pPr algn="ctr">
                        <a:lnSpc>
                          <a:spcPct val="115000"/>
                        </a:lnSpc>
                      </a:pPr>
                      <a:r>
                        <a:rPr lang="it-IT" sz="16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USCITE (€)</a:t>
                      </a:r>
                      <a:endParaRPr lang="it-IT" sz="1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tc hMerge="1">
                  <a:txBody>
                    <a:bodyPr/>
                    <a:lstStyle/>
                    <a:p>
                      <a:endParaRPr lang="it-IT"/>
                    </a:p>
                  </a:txBody>
                  <a:tcPr/>
                </a:tc>
                <a:extLst>
                  <a:ext uri="{0D108BD9-81ED-4DB2-BD59-A6C34878D82A}">
                    <a16:rowId xmlns:a16="http://schemas.microsoft.com/office/drawing/2014/main" val="520054643"/>
                  </a:ext>
                </a:extLst>
              </a:tr>
              <a:tr h="662245">
                <a:tc>
                  <a:txBody>
                    <a:bodyPr/>
                    <a:lstStyle/>
                    <a:p>
                      <a:pPr>
                        <a:spcBef>
                          <a:spcPts val="1200"/>
                        </a:spcBef>
                        <a:spcAft>
                          <a:spcPts val="300"/>
                        </a:spcAft>
                      </a:pPr>
                      <a:r>
                        <a:rPr lang="it-IT" sz="1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Iscrizione Ordine dei Giornalisti, USPI, USCM</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tc>
                  <a:txBody>
                    <a:bodyPr/>
                    <a:lstStyle/>
                    <a:p>
                      <a:pPr algn="r">
                        <a:spcBef>
                          <a:spcPts val="1200"/>
                        </a:spcBef>
                        <a:spcAft>
                          <a:spcPts val="300"/>
                        </a:spcAft>
                        <a:tabLst>
                          <a:tab pos="668020" algn="dec"/>
                        </a:tabLst>
                      </a:pPr>
                      <a:r>
                        <a:rPr lang="it-IT" sz="160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500,00 €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extLst>
                  <a:ext uri="{0D108BD9-81ED-4DB2-BD59-A6C34878D82A}">
                    <a16:rowId xmlns:a16="http://schemas.microsoft.com/office/drawing/2014/main" val="2419842399"/>
                  </a:ext>
                </a:extLst>
              </a:tr>
              <a:tr h="921384">
                <a:tc>
                  <a:txBody>
                    <a:bodyPr/>
                    <a:lstStyle/>
                    <a:p>
                      <a:r>
                        <a:rPr lang="it-IT" sz="1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Spese postali </a:t>
                      </a:r>
                    </a:p>
                    <a:p>
                      <a:r>
                        <a:rPr lang="it-IT" sz="1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 (invio volumi Atti a Soci e a Corrispondenti)</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tc>
                  <a:txBody>
                    <a:bodyPr/>
                    <a:lstStyle/>
                    <a:p>
                      <a:pPr algn="r">
                        <a:tabLst>
                          <a:tab pos="668020" algn="dec"/>
                        </a:tabLst>
                      </a:pPr>
                      <a:r>
                        <a:rPr lang="it-IT" sz="160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350,00 €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extLst>
                  <a:ext uri="{0D108BD9-81ED-4DB2-BD59-A6C34878D82A}">
                    <a16:rowId xmlns:a16="http://schemas.microsoft.com/office/drawing/2014/main" val="1342328832"/>
                  </a:ext>
                </a:extLst>
              </a:tr>
              <a:tr h="736736">
                <a:tc>
                  <a:txBody>
                    <a:bodyPr/>
                    <a:lstStyle/>
                    <a:p>
                      <a:r>
                        <a:rPr lang="it-IT" sz="1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Cancelleria e materiale tecnico (buste per invii ecc.)</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tc>
                  <a:txBody>
                    <a:bodyPr/>
                    <a:lstStyle/>
                    <a:p>
                      <a:pPr algn="r">
                        <a:tabLst>
                          <a:tab pos="668020" algn="dec"/>
                        </a:tabLst>
                      </a:pPr>
                      <a:r>
                        <a:rPr lang="it-IT" sz="1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300,00 €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extLst>
                  <a:ext uri="{0D108BD9-81ED-4DB2-BD59-A6C34878D82A}">
                    <a16:rowId xmlns:a16="http://schemas.microsoft.com/office/drawing/2014/main" val="501958997"/>
                  </a:ext>
                </a:extLst>
              </a:tr>
              <a:tr h="403105">
                <a:tc>
                  <a:txBody>
                    <a:bodyPr/>
                    <a:lstStyle/>
                    <a:p>
                      <a:r>
                        <a:rPr lang="it-IT" sz="1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Assicurazione</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tc>
                  <a:txBody>
                    <a:bodyPr/>
                    <a:lstStyle/>
                    <a:p>
                      <a:pPr algn="r">
                        <a:tabLst>
                          <a:tab pos="668020" algn="dec"/>
                        </a:tabLst>
                      </a:pPr>
                      <a:r>
                        <a:rPr lang="it-IT" sz="160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850,00 €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extLst>
                  <a:ext uri="{0D108BD9-81ED-4DB2-BD59-A6C34878D82A}">
                    <a16:rowId xmlns:a16="http://schemas.microsoft.com/office/drawing/2014/main" val="691069988"/>
                  </a:ext>
                </a:extLst>
              </a:tr>
              <a:tr h="403105">
                <a:tc>
                  <a:txBody>
                    <a:bodyPr/>
                    <a:lstStyle/>
                    <a:p>
                      <a:r>
                        <a:rPr lang="it-IT" sz="1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Spese bancarie</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tc>
                  <a:txBody>
                    <a:bodyPr/>
                    <a:lstStyle/>
                    <a:p>
                      <a:pPr algn="r">
                        <a:tabLst>
                          <a:tab pos="668020" algn="dec"/>
                        </a:tabLst>
                      </a:pPr>
                      <a:r>
                        <a:rPr lang="it-IT" sz="160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800,00 €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extLst>
                  <a:ext uri="{0D108BD9-81ED-4DB2-BD59-A6C34878D82A}">
                    <a16:rowId xmlns:a16="http://schemas.microsoft.com/office/drawing/2014/main" val="3820629729"/>
                  </a:ext>
                </a:extLst>
              </a:tr>
              <a:tr h="403105">
                <a:tc>
                  <a:txBody>
                    <a:bodyPr/>
                    <a:lstStyle/>
                    <a:p>
                      <a:r>
                        <a:rPr lang="it-IT" sz="1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Iniziative culturali</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tc>
                  <a:txBody>
                    <a:bodyPr/>
                    <a:lstStyle/>
                    <a:p>
                      <a:pPr algn="r">
                        <a:tabLst>
                          <a:tab pos="668020" algn="dec"/>
                        </a:tabLst>
                      </a:pPr>
                      <a:r>
                        <a:rPr lang="it-IT" sz="160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2.000,00 €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extLst>
                  <a:ext uri="{0D108BD9-81ED-4DB2-BD59-A6C34878D82A}">
                    <a16:rowId xmlns:a16="http://schemas.microsoft.com/office/drawing/2014/main" val="1507851259"/>
                  </a:ext>
                </a:extLst>
              </a:tr>
              <a:tr h="403105">
                <a:tc>
                  <a:txBody>
                    <a:bodyPr/>
                    <a:lstStyle/>
                    <a:p>
                      <a:r>
                        <a:rPr lang="it-IT" sz="1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Stampa volume “Atti”</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tc>
                  <a:txBody>
                    <a:bodyPr/>
                    <a:lstStyle/>
                    <a:p>
                      <a:pPr algn="r">
                        <a:tabLst>
                          <a:tab pos="668020" algn="dec"/>
                        </a:tabLst>
                      </a:pPr>
                      <a:r>
                        <a:rPr lang="it-IT" sz="160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7.000,00 €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extLst>
                  <a:ext uri="{0D108BD9-81ED-4DB2-BD59-A6C34878D82A}">
                    <a16:rowId xmlns:a16="http://schemas.microsoft.com/office/drawing/2014/main" val="2085362383"/>
                  </a:ext>
                </a:extLst>
              </a:tr>
              <a:tr h="403105">
                <a:tc>
                  <a:txBody>
                    <a:bodyPr/>
                    <a:lstStyle/>
                    <a:p>
                      <a:r>
                        <a:rPr lang="it-IT" sz="1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Affitto locali dell’Università</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tc>
                  <a:txBody>
                    <a:bodyPr/>
                    <a:lstStyle/>
                    <a:p>
                      <a:pPr algn="r">
                        <a:tabLst>
                          <a:tab pos="668020" algn="dec"/>
                        </a:tabLst>
                      </a:pPr>
                      <a:r>
                        <a:rPr lang="it-IT" sz="160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11.000,00 €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extLst>
                  <a:ext uri="{0D108BD9-81ED-4DB2-BD59-A6C34878D82A}">
                    <a16:rowId xmlns:a16="http://schemas.microsoft.com/office/drawing/2014/main" val="2036660003"/>
                  </a:ext>
                </a:extLst>
              </a:tr>
              <a:tr h="403105">
                <a:tc>
                  <a:txBody>
                    <a:bodyPr/>
                    <a:lstStyle/>
                    <a:p>
                      <a:r>
                        <a:rPr lang="it-IT" sz="1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Consulenza contabilità</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tc>
                  <a:txBody>
                    <a:bodyPr/>
                    <a:lstStyle/>
                    <a:p>
                      <a:pPr algn="r">
                        <a:tabLst>
                          <a:tab pos="668020" algn="dec"/>
                        </a:tabLst>
                      </a:pPr>
                      <a:r>
                        <a:rPr lang="it-IT" sz="160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1.200,00 €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extLst>
                  <a:ext uri="{0D108BD9-81ED-4DB2-BD59-A6C34878D82A}">
                    <a16:rowId xmlns:a16="http://schemas.microsoft.com/office/drawing/2014/main" val="2066383719"/>
                  </a:ext>
                </a:extLst>
              </a:tr>
              <a:tr h="403105">
                <a:tc>
                  <a:txBody>
                    <a:bodyPr/>
                    <a:lstStyle/>
                    <a:p>
                      <a:r>
                        <a:rPr lang="it-IT" sz="16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Totale (€)</a:t>
                      </a:r>
                      <a:endParaRPr lang="it-IT" sz="1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tc>
                  <a:txBody>
                    <a:bodyPr/>
                    <a:lstStyle/>
                    <a:p>
                      <a:pPr algn="r">
                        <a:tabLst>
                          <a:tab pos="668020" algn="dec"/>
                        </a:tabLst>
                      </a:pPr>
                      <a:r>
                        <a:rPr lang="it-IT" sz="16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24.000,00 €</a:t>
                      </a:r>
                      <a:endParaRPr lang="it-IT" sz="1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7E7"/>
                    </a:solidFill>
                  </a:tcPr>
                </a:tc>
                <a:extLst>
                  <a:ext uri="{0D108BD9-81ED-4DB2-BD59-A6C34878D82A}">
                    <a16:rowId xmlns:a16="http://schemas.microsoft.com/office/drawing/2014/main" val="3902236842"/>
                  </a:ext>
                </a:extLst>
              </a:tr>
            </a:tbl>
          </a:graphicData>
        </a:graphic>
      </p:graphicFrame>
    </p:spTree>
    <p:extLst>
      <p:ext uri="{BB962C8B-B14F-4D97-AF65-F5344CB8AC3E}">
        <p14:creationId xmlns:p14="http://schemas.microsoft.com/office/powerpoint/2010/main" val="4211681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37551" y="332141"/>
            <a:ext cx="10193202" cy="3940704"/>
          </a:xfrm>
        </p:spPr>
        <p:txBody>
          <a:bodyPr>
            <a:normAutofit fontScale="77500" lnSpcReduction="20000"/>
          </a:bodyPr>
          <a:lstStyle/>
          <a:p>
            <a:pPr>
              <a:lnSpc>
                <a:spcPct val="100000"/>
              </a:lnSpc>
              <a:spcBef>
                <a:spcPts val="0"/>
              </a:spcBef>
            </a:pPr>
            <a:r>
              <a:rPr lang="it-IT" sz="6000" b="1" dirty="0">
                <a:solidFill>
                  <a:prstClr val="black"/>
                </a:solidFill>
                <a:latin typeface="Calibri Light" panose="020F0302020204030204"/>
                <a:ea typeface="+mj-ea"/>
                <a:cs typeface="+mj-cs"/>
              </a:rPr>
              <a:t>CONCORSO FOTOGRAFICO 2024</a:t>
            </a:r>
            <a:endParaRPr lang="it-IT" sz="4000" dirty="0"/>
          </a:p>
          <a:p>
            <a:pPr>
              <a:lnSpc>
                <a:spcPct val="100000"/>
              </a:lnSpc>
              <a:spcBef>
                <a:spcPts val="0"/>
              </a:spcBef>
            </a:pPr>
            <a:r>
              <a:rPr lang="it-IT" sz="4800" b="1" i="1" dirty="0"/>
              <a:t>«Il mio Appennino»</a:t>
            </a:r>
          </a:p>
          <a:p>
            <a:pPr>
              <a:lnSpc>
                <a:spcPct val="100000"/>
              </a:lnSpc>
              <a:spcBef>
                <a:spcPts val="0"/>
              </a:spcBef>
            </a:pPr>
            <a:r>
              <a:rPr lang="it-IT" sz="4000" i="1" dirty="0"/>
              <a:t>in collaborazione con UNIMORE, Comune di Fanano, Gruppo Fotografico Lions Club</a:t>
            </a:r>
          </a:p>
          <a:p>
            <a:pPr>
              <a:lnSpc>
                <a:spcPct val="100000"/>
              </a:lnSpc>
              <a:spcBef>
                <a:spcPts val="0"/>
              </a:spcBef>
            </a:pPr>
            <a:endParaRPr lang="it-IT" sz="4000" i="1" dirty="0"/>
          </a:p>
          <a:p>
            <a:pPr algn="l">
              <a:lnSpc>
                <a:spcPct val="100000"/>
              </a:lnSpc>
              <a:spcBef>
                <a:spcPts val="0"/>
              </a:spcBef>
            </a:pPr>
            <a:r>
              <a:rPr lang="it-IT" sz="4000" dirty="0"/>
              <a:t>Commissione giudicatrice: Luca Forti (SNMMO), </a:t>
            </a:r>
          </a:p>
          <a:p>
            <a:pPr algn="l">
              <a:lnSpc>
                <a:spcPct val="100000"/>
              </a:lnSpc>
              <a:spcBef>
                <a:spcPts val="0"/>
              </a:spcBef>
            </a:pPr>
            <a:r>
              <a:rPr lang="it-IT" sz="4000" dirty="0"/>
              <a:t>Claudia </a:t>
            </a:r>
            <a:r>
              <a:rPr lang="it-IT" sz="4000" dirty="0" err="1"/>
              <a:t>Loeffelholz</a:t>
            </a:r>
            <a:r>
              <a:rPr lang="it-IT" sz="4000" dirty="0"/>
              <a:t> (FMAV), Mauro </a:t>
            </a:r>
            <a:r>
              <a:rPr lang="it-IT" sz="4000" dirty="0" err="1"/>
              <a:t>Mandrioli</a:t>
            </a:r>
            <a:r>
              <a:rPr lang="it-IT" sz="4000" dirty="0"/>
              <a:t> </a:t>
            </a:r>
          </a:p>
          <a:p>
            <a:pPr algn="l">
              <a:lnSpc>
                <a:spcPct val="100000"/>
              </a:lnSpc>
              <a:spcBef>
                <a:spcPts val="0"/>
              </a:spcBef>
            </a:pPr>
            <a:r>
              <a:rPr lang="it-IT" sz="4000" dirty="0"/>
              <a:t>(UNIMORE), Paola Guiducci (Comune di Fanano)</a:t>
            </a:r>
          </a:p>
          <a:p>
            <a:pPr algn="l">
              <a:lnSpc>
                <a:spcPct val="100000"/>
              </a:lnSpc>
              <a:spcBef>
                <a:spcPts val="0"/>
              </a:spcBef>
            </a:pPr>
            <a:r>
              <a:rPr lang="it-IT" sz="4000" dirty="0"/>
              <a:t> e Pietro Di Natale (Lions Club)</a:t>
            </a:r>
            <a:endParaRPr lang="en-GB" sz="4000" dirty="0"/>
          </a:p>
        </p:txBody>
      </p:sp>
      <p:pic>
        <p:nvPicPr>
          <p:cNvPr id="6" name="Immagine 5">
            <a:extLst>
              <a:ext uri="{FF2B5EF4-FFF2-40B4-BE49-F238E27FC236}">
                <a16:creationId xmlns:a16="http://schemas.microsoft.com/office/drawing/2014/main" id="{400041C9-2ABB-47B4-B505-5577BE551CFD}"/>
              </a:ext>
            </a:extLst>
          </p:cNvPr>
          <p:cNvPicPr>
            <a:picLocks noChangeAspect="1"/>
          </p:cNvPicPr>
          <p:nvPr/>
        </p:nvPicPr>
        <p:blipFill>
          <a:blip r:embed="rId3"/>
          <a:stretch>
            <a:fillRect/>
          </a:stretch>
        </p:blipFill>
        <p:spPr>
          <a:xfrm>
            <a:off x="8537635" y="1757973"/>
            <a:ext cx="3252236" cy="4840051"/>
          </a:xfrm>
          <a:prstGeom prst="rect">
            <a:avLst/>
          </a:prstGeom>
        </p:spPr>
      </p:pic>
      <p:pic>
        <p:nvPicPr>
          <p:cNvPr id="8" name="Immagine 7">
            <a:extLst>
              <a:ext uri="{FF2B5EF4-FFF2-40B4-BE49-F238E27FC236}">
                <a16:creationId xmlns:a16="http://schemas.microsoft.com/office/drawing/2014/main" id="{0DDED0E1-F906-4C81-87CD-17B2FC3D3A90}"/>
              </a:ext>
            </a:extLst>
          </p:cNvPr>
          <p:cNvPicPr>
            <a:picLocks noChangeAspect="1"/>
          </p:cNvPicPr>
          <p:nvPr/>
        </p:nvPicPr>
        <p:blipFill>
          <a:blip r:embed="rId4"/>
          <a:stretch>
            <a:fillRect/>
          </a:stretch>
        </p:blipFill>
        <p:spPr>
          <a:xfrm>
            <a:off x="6096000" y="3680062"/>
            <a:ext cx="2237220" cy="3177938"/>
          </a:xfrm>
          <a:prstGeom prst="rect">
            <a:avLst/>
          </a:prstGeom>
        </p:spPr>
      </p:pic>
    </p:spTree>
    <p:extLst>
      <p:ext uri="{BB962C8B-B14F-4D97-AF65-F5344CB8AC3E}">
        <p14:creationId xmlns:p14="http://schemas.microsoft.com/office/powerpoint/2010/main" val="141533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5" name="CasellaDiTesto 4"/>
          <p:cNvSpPr txBox="1"/>
          <p:nvPr/>
        </p:nvSpPr>
        <p:spPr>
          <a:xfrm>
            <a:off x="1614311" y="575733"/>
            <a:ext cx="2976584" cy="369332"/>
          </a:xfrm>
          <a:prstGeom prst="rect">
            <a:avLst/>
          </a:prstGeom>
          <a:noFill/>
        </p:spPr>
        <p:txBody>
          <a:bodyPr wrap="none" rtlCol="0">
            <a:spAutoFit/>
          </a:bodyPr>
          <a:lstStyle/>
          <a:p>
            <a:r>
              <a:rPr lang="it-IT" dirty="0">
                <a:solidFill>
                  <a:schemeClr val="bg1"/>
                </a:solidFill>
              </a:rPr>
              <a:t>PRIMO PREMIO : SILVIA RUINI</a:t>
            </a:r>
            <a:endParaRPr lang="en-GB" dirty="0">
              <a:solidFill>
                <a:schemeClr val="bg1"/>
              </a:solidFill>
            </a:endParaRPr>
          </a:p>
        </p:txBody>
      </p:sp>
      <p:pic>
        <p:nvPicPr>
          <p:cNvPr id="2" name="Immagine 1">
            <a:extLst>
              <a:ext uri="{FF2B5EF4-FFF2-40B4-BE49-F238E27FC236}">
                <a16:creationId xmlns:a16="http://schemas.microsoft.com/office/drawing/2014/main" id="{AA06B2E2-0D31-4440-8B2B-1A72353BCA29}"/>
              </a:ext>
            </a:extLst>
          </p:cNvPr>
          <p:cNvPicPr>
            <a:picLocks noChangeAspect="1"/>
          </p:cNvPicPr>
          <p:nvPr/>
        </p:nvPicPr>
        <p:blipFill>
          <a:blip r:embed="rId3"/>
          <a:stretch>
            <a:fillRect/>
          </a:stretch>
        </p:blipFill>
        <p:spPr>
          <a:xfrm>
            <a:off x="4329802" y="281604"/>
            <a:ext cx="3532396" cy="6294791"/>
          </a:xfrm>
          <a:prstGeom prst="rect">
            <a:avLst/>
          </a:prstGeom>
        </p:spPr>
      </p:pic>
    </p:spTree>
    <p:extLst>
      <p:ext uri="{BB962C8B-B14F-4D97-AF65-F5344CB8AC3E}">
        <p14:creationId xmlns:p14="http://schemas.microsoft.com/office/powerpoint/2010/main" val="530258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6" name="CasellaDiTesto 5"/>
          <p:cNvSpPr txBox="1"/>
          <p:nvPr/>
        </p:nvSpPr>
        <p:spPr>
          <a:xfrm>
            <a:off x="1332089" y="417690"/>
            <a:ext cx="3567643" cy="369332"/>
          </a:xfrm>
          <a:prstGeom prst="rect">
            <a:avLst/>
          </a:prstGeom>
          <a:noFill/>
        </p:spPr>
        <p:txBody>
          <a:bodyPr wrap="none" rtlCol="0">
            <a:spAutoFit/>
          </a:bodyPr>
          <a:lstStyle/>
          <a:p>
            <a:r>
              <a:rPr lang="it-IT" dirty="0">
                <a:solidFill>
                  <a:schemeClr val="bg1"/>
                </a:solidFill>
              </a:rPr>
              <a:t>SECONDO PREMIO: GIOVANNI DALA</a:t>
            </a:r>
            <a:endParaRPr lang="en-GB" dirty="0">
              <a:solidFill>
                <a:schemeClr val="bg1"/>
              </a:solidFill>
            </a:endParaRPr>
          </a:p>
        </p:txBody>
      </p:sp>
      <p:pic>
        <p:nvPicPr>
          <p:cNvPr id="5" name="Immagine 4">
            <a:extLst>
              <a:ext uri="{FF2B5EF4-FFF2-40B4-BE49-F238E27FC236}">
                <a16:creationId xmlns:a16="http://schemas.microsoft.com/office/drawing/2014/main" id="{CC47DEC0-9C3B-4071-89EA-A2165280E9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18446" y="636494"/>
            <a:ext cx="8193741" cy="5803816"/>
          </a:xfrm>
          <a:prstGeom prst="rect">
            <a:avLst/>
          </a:prstGeom>
        </p:spPr>
      </p:pic>
    </p:spTree>
    <p:extLst>
      <p:ext uri="{BB962C8B-B14F-4D97-AF65-F5344CB8AC3E}">
        <p14:creationId xmlns:p14="http://schemas.microsoft.com/office/powerpoint/2010/main" val="2426280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BA22B2C-F114-41A0-9B16-B7871EC42E6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3282" y="448234"/>
            <a:ext cx="8525436" cy="5800165"/>
          </a:xfrm>
          <a:prstGeom prst="rect">
            <a:avLst/>
          </a:prstGeom>
          <a:noFill/>
          <a:ln>
            <a:noFill/>
          </a:ln>
        </p:spPr>
      </p:pic>
    </p:spTree>
    <p:extLst>
      <p:ext uri="{BB962C8B-B14F-4D97-AF65-F5344CB8AC3E}">
        <p14:creationId xmlns:p14="http://schemas.microsoft.com/office/powerpoint/2010/main" val="384855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pic>
        <p:nvPicPr>
          <p:cNvPr id="2" name="Immagine 1" descr="C:\Users\BENVEN~1\AppData\Local\Temp\{C89A9D29-6380-497B-B846-D647382D072E}.tmp">
            <a:extLst>
              <a:ext uri="{FF2B5EF4-FFF2-40B4-BE49-F238E27FC236}">
                <a16:creationId xmlns:a16="http://schemas.microsoft.com/office/drawing/2014/main" id="{36B6520D-CA19-4292-ABE1-CA6EC3BFB4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4281" y="537882"/>
            <a:ext cx="7835153" cy="5782236"/>
          </a:xfrm>
          <a:prstGeom prst="rect">
            <a:avLst/>
          </a:prstGeom>
          <a:noFill/>
          <a:ln>
            <a:noFill/>
          </a:ln>
        </p:spPr>
      </p:pic>
    </p:spTree>
    <p:extLst>
      <p:ext uri="{BB962C8B-B14F-4D97-AF65-F5344CB8AC3E}">
        <p14:creationId xmlns:p14="http://schemas.microsoft.com/office/powerpoint/2010/main" val="3713411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pic>
        <p:nvPicPr>
          <p:cNvPr id="2" name="Immagine 1" descr="C:\Users\BENVEN~1\AppData\Local\Temp\{64D4EE4A-9D43-4CD8-8AA4-B39DF4F97546}.tmp">
            <a:extLst>
              <a:ext uri="{FF2B5EF4-FFF2-40B4-BE49-F238E27FC236}">
                <a16:creationId xmlns:a16="http://schemas.microsoft.com/office/drawing/2014/main" id="{0DEBD0DB-0D80-4567-A1A8-A8EDD9C774F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220300" y="-786923"/>
            <a:ext cx="5941958" cy="8254200"/>
          </a:xfrm>
          <a:prstGeom prst="rect">
            <a:avLst/>
          </a:prstGeom>
          <a:noFill/>
          <a:ln>
            <a:noFill/>
          </a:ln>
        </p:spPr>
      </p:pic>
    </p:spTree>
    <p:extLst>
      <p:ext uri="{BB962C8B-B14F-4D97-AF65-F5344CB8AC3E}">
        <p14:creationId xmlns:p14="http://schemas.microsoft.com/office/powerpoint/2010/main" val="154665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4" name="Titolo 3"/>
          <p:cNvSpPr>
            <a:spLocks noGrp="1"/>
          </p:cNvSpPr>
          <p:nvPr>
            <p:ph type="ctrTitle"/>
          </p:nvPr>
        </p:nvSpPr>
        <p:spPr>
          <a:xfrm>
            <a:off x="1379423" y="1430748"/>
            <a:ext cx="9897687" cy="6292591"/>
          </a:xfrm>
        </p:spPr>
        <p:txBody>
          <a:bodyPr>
            <a:normAutofit fontScale="90000"/>
          </a:bodyPr>
          <a:lstStyle/>
          <a:p>
            <a:pPr algn="l"/>
            <a:r>
              <a:rPr lang="it-IT" sz="4000" b="1" dirty="0"/>
              <a:t>Ordine del Giorno</a:t>
            </a:r>
            <a:r>
              <a:rPr lang="it-IT" sz="4000" dirty="0"/>
              <a:t>:</a:t>
            </a:r>
            <a:br>
              <a:rPr lang="it-IT" sz="3600" b="1" dirty="0"/>
            </a:br>
            <a:br>
              <a:rPr lang="it-IT" sz="3600" b="1" dirty="0"/>
            </a:br>
            <a:r>
              <a:rPr lang="it-IT" sz="3600" b="1" dirty="0"/>
              <a:t>1.	Comunicazioni.</a:t>
            </a:r>
            <a:br>
              <a:rPr lang="it-IT" sz="3600" b="1" dirty="0"/>
            </a:br>
            <a:r>
              <a:rPr lang="it-IT" sz="3600" b="1" dirty="0"/>
              <a:t>2.	Resoconto delle principali attività svolte nel 2024.</a:t>
            </a:r>
            <a:br>
              <a:rPr lang="it-IT" sz="3600" b="1" dirty="0"/>
            </a:br>
            <a:r>
              <a:rPr lang="it-IT" sz="3600" b="1" dirty="0"/>
              <a:t>3.	Consegna delle medaglie ai Soci venticinquennali e</a:t>
            </a:r>
            <a:br>
              <a:rPr lang="it-IT" sz="3600" b="1" dirty="0"/>
            </a:br>
            <a:r>
              <a:rPr lang="it-IT" sz="3600" b="1" dirty="0"/>
              <a:t>	cinquantennali.</a:t>
            </a:r>
            <a:br>
              <a:rPr lang="it-IT" sz="3600" b="1" dirty="0"/>
            </a:br>
            <a:r>
              <a:rPr lang="it-IT" sz="3600" b="1" dirty="0"/>
              <a:t>4.	Ammissione nuovi Soci.</a:t>
            </a:r>
            <a:br>
              <a:rPr lang="it-IT" sz="3600" b="1" dirty="0"/>
            </a:br>
            <a:r>
              <a:rPr lang="it-IT" sz="3600" b="1" dirty="0"/>
              <a:t>5.	Presentazione, discussione, approvazione del Bilancio</a:t>
            </a:r>
            <a:br>
              <a:rPr lang="it-IT" sz="3600" b="1" dirty="0"/>
            </a:br>
            <a:r>
              <a:rPr lang="it-IT" sz="3600" b="1" dirty="0"/>
              <a:t>	di Previsione per l’anno 2025.</a:t>
            </a:r>
            <a:br>
              <a:rPr lang="it-IT" sz="3600" b="1" dirty="0"/>
            </a:br>
            <a:r>
              <a:rPr lang="it-IT" sz="3600" b="1" dirty="0"/>
              <a:t>6.	Concorso fotografico 2024 “Il mio Appennino”.</a:t>
            </a:r>
            <a:br>
              <a:rPr lang="it-IT" sz="3600" b="1" dirty="0"/>
            </a:br>
            <a:r>
              <a:rPr lang="it-IT" sz="3600" b="1" dirty="0"/>
              <a:t>7.	Premiazione del concorso Premio di Laurea 2024. </a:t>
            </a:r>
            <a:br>
              <a:rPr lang="it-IT" sz="3600" b="1" dirty="0"/>
            </a:br>
            <a:r>
              <a:rPr lang="it-IT" sz="3600" b="1" dirty="0"/>
              <a:t>8.	Consegna del nuovo pin societario ai Soci</a:t>
            </a:r>
            <a:br>
              <a:rPr lang="it-IT" sz="3600" b="1" dirty="0"/>
            </a:br>
            <a:r>
              <a:rPr lang="it-IT" sz="3600" b="1" dirty="0"/>
              <a:t>9.	Varie ed eventuali.</a:t>
            </a:r>
            <a:br>
              <a:rPr lang="it-IT" sz="3600" b="1" dirty="0"/>
            </a:br>
            <a:br>
              <a:rPr lang="it-IT" sz="3600" dirty="0"/>
            </a:br>
            <a:br>
              <a:rPr lang="en-GB" sz="3600" dirty="0"/>
            </a:br>
            <a:endParaRPr lang="en-GB" dirty="0"/>
          </a:p>
        </p:txBody>
      </p:sp>
    </p:spTree>
    <p:extLst>
      <p:ext uri="{BB962C8B-B14F-4D97-AF65-F5344CB8AC3E}">
        <p14:creationId xmlns:p14="http://schemas.microsoft.com/office/powerpoint/2010/main" val="4004601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110" y="249238"/>
            <a:ext cx="11684000" cy="1655762"/>
          </a:xfrm>
        </p:spPr>
        <p:txBody>
          <a:bodyPr>
            <a:noAutofit/>
          </a:bodyPr>
          <a:lstStyle/>
          <a:p>
            <a:r>
              <a:rPr lang="it-IT" sz="5400" dirty="0"/>
              <a:t>PREMIO DI LAUREA 2024</a:t>
            </a:r>
          </a:p>
          <a:p>
            <a:r>
              <a:rPr lang="it-IT" sz="3200" dirty="0"/>
              <a:t>Commissione giudicatrice: Stefania Benvenuti, Gilberto Coppi, Cecilia Rustichelli, Maria Agnese Sabatini, Paolo Zannini</a:t>
            </a:r>
          </a:p>
          <a:p>
            <a:r>
              <a:rPr lang="it-IT" sz="3200" dirty="0"/>
              <a:t>Per tesi di Laurea Magistrale dei Corsi di Studio</a:t>
            </a:r>
          </a:p>
          <a:p>
            <a:endParaRPr lang="it-IT" sz="3200" dirty="0"/>
          </a:p>
          <a:p>
            <a:endParaRPr lang="it-IT" sz="800" dirty="0"/>
          </a:p>
        </p:txBody>
      </p:sp>
      <p:sp>
        <p:nvSpPr>
          <p:cNvPr id="4" name="CasellaDiTesto 3">
            <a:extLst>
              <a:ext uri="{FF2B5EF4-FFF2-40B4-BE49-F238E27FC236}">
                <a16:creationId xmlns:a16="http://schemas.microsoft.com/office/drawing/2014/main" id="{0088B1C5-23AE-409E-94D1-41A5DCDDA971}"/>
              </a:ext>
            </a:extLst>
          </p:cNvPr>
          <p:cNvSpPr txBox="1"/>
          <p:nvPr/>
        </p:nvSpPr>
        <p:spPr>
          <a:xfrm>
            <a:off x="824753" y="2547353"/>
            <a:ext cx="11125200" cy="4031873"/>
          </a:xfrm>
          <a:prstGeom prst="rect">
            <a:avLst/>
          </a:prstGeom>
          <a:noFill/>
        </p:spPr>
        <p:txBody>
          <a:bodyPr wrap="square">
            <a:spAutoFit/>
          </a:bodyPr>
          <a:lstStyle/>
          <a:p>
            <a:pPr marL="457200" indent="-457200">
              <a:buFont typeface="Wingdings" panose="05000000000000000000" pitchFamily="2" charset="2"/>
              <a:buChar char="§"/>
            </a:pPr>
            <a:endParaRPr lang="it-IT" sz="3200" dirty="0"/>
          </a:p>
          <a:p>
            <a:pPr marL="457200" indent="-457200">
              <a:buFont typeface="Wingdings" panose="05000000000000000000" pitchFamily="2" charset="2"/>
              <a:buChar char="§"/>
            </a:pPr>
            <a:r>
              <a:rPr lang="it-IT" sz="3200" dirty="0"/>
              <a:t>Scienze Chimiche (Classe LM/54) </a:t>
            </a:r>
          </a:p>
          <a:p>
            <a:pPr marL="457200" indent="-457200">
              <a:buFont typeface="Wingdings" panose="05000000000000000000" pitchFamily="2" charset="2"/>
              <a:buChar char="§"/>
            </a:pPr>
            <a:r>
              <a:rPr lang="it-IT" sz="3200" dirty="0"/>
              <a:t>Biologia Sperimentale e Applicata (Classe LM/6)</a:t>
            </a:r>
          </a:p>
          <a:p>
            <a:pPr marL="457200" indent="-457200">
              <a:buFont typeface="Wingdings" panose="05000000000000000000" pitchFamily="2" charset="2"/>
              <a:buChar char="§"/>
            </a:pPr>
            <a:r>
              <a:rPr lang="it-IT" sz="3200" dirty="0"/>
              <a:t>Farmacia o Chimica e Tecnologie Farmaceutiche (Classe LM/13)</a:t>
            </a:r>
          </a:p>
          <a:p>
            <a:r>
              <a:rPr lang="it-IT" sz="3200" dirty="0"/>
              <a:t> </a:t>
            </a:r>
          </a:p>
          <a:p>
            <a:r>
              <a:rPr lang="it-IT" sz="3200" dirty="0"/>
              <a:t>dell’Università di Modena e Reggio Emilia che abbiano conseguito il titolo con una tesi di laurea di tipo sperimentale o compilativa negli anni accademici 2023/2024 e 2024/25.</a:t>
            </a:r>
          </a:p>
        </p:txBody>
      </p:sp>
    </p:spTree>
    <p:extLst>
      <p:ext uri="{BB962C8B-B14F-4D97-AF65-F5344CB8AC3E}">
        <p14:creationId xmlns:p14="http://schemas.microsoft.com/office/powerpoint/2010/main" val="63615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EEDA6580-66A8-4172-BA6C-0DB07B5EE634}"/>
              </a:ext>
            </a:extLst>
          </p:cNvPr>
          <p:cNvPicPr>
            <a:picLocks noChangeAspect="1"/>
          </p:cNvPicPr>
          <p:nvPr/>
        </p:nvPicPr>
        <p:blipFill>
          <a:blip r:embed="rId3"/>
          <a:stretch>
            <a:fillRect/>
          </a:stretch>
        </p:blipFill>
        <p:spPr>
          <a:xfrm>
            <a:off x="3310103" y="0"/>
            <a:ext cx="5571793" cy="6459928"/>
          </a:xfrm>
          <a:prstGeom prst="rect">
            <a:avLst/>
          </a:prstGeom>
        </p:spPr>
      </p:pic>
      <p:sp>
        <p:nvSpPr>
          <p:cNvPr id="7" name="CasellaDiTesto 6">
            <a:extLst>
              <a:ext uri="{FF2B5EF4-FFF2-40B4-BE49-F238E27FC236}">
                <a16:creationId xmlns:a16="http://schemas.microsoft.com/office/drawing/2014/main" id="{21ED502A-9A0D-4877-AD69-80378372A475}"/>
              </a:ext>
            </a:extLst>
          </p:cNvPr>
          <p:cNvSpPr txBox="1"/>
          <p:nvPr/>
        </p:nvSpPr>
        <p:spPr>
          <a:xfrm>
            <a:off x="5911146" y="5610642"/>
            <a:ext cx="2900486" cy="369332"/>
          </a:xfrm>
          <a:prstGeom prst="rect">
            <a:avLst/>
          </a:prstGeom>
          <a:noFill/>
        </p:spPr>
        <p:txBody>
          <a:bodyPr wrap="square" rtlCol="0">
            <a:spAutoFit/>
          </a:bodyPr>
          <a:lstStyle/>
          <a:p>
            <a:r>
              <a:rPr lang="it-IT" b="1" dirty="0">
                <a:solidFill>
                  <a:srgbClr val="FF0000"/>
                </a:solidFill>
                <a:latin typeface="Gill Sans Nova Ultra Bold" panose="020B0B02020104020203" pitchFamily="34" charset="0"/>
              </a:rPr>
              <a:t>MARTINA  ARABIA</a:t>
            </a:r>
          </a:p>
        </p:txBody>
      </p:sp>
      <p:sp>
        <p:nvSpPr>
          <p:cNvPr id="8" name="CasellaDiTesto 7">
            <a:extLst>
              <a:ext uri="{FF2B5EF4-FFF2-40B4-BE49-F238E27FC236}">
                <a16:creationId xmlns:a16="http://schemas.microsoft.com/office/drawing/2014/main" id="{B6A30FDF-A535-4FC2-BC2A-C9E36DEB3174}"/>
              </a:ext>
            </a:extLst>
          </p:cNvPr>
          <p:cNvSpPr txBox="1"/>
          <p:nvPr/>
        </p:nvSpPr>
        <p:spPr>
          <a:xfrm flipH="1">
            <a:off x="7484249" y="5130688"/>
            <a:ext cx="1189732" cy="369332"/>
          </a:xfrm>
          <a:prstGeom prst="rect">
            <a:avLst/>
          </a:prstGeom>
          <a:solidFill>
            <a:schemeClr val="bg1"/>
          </a:solidFill>
        </p:spPr>
        <p:txBody>
          <a:bodyPr wrap="square" rtlCol="0">
            <a:spAutoFit/>
          </a:bodyPr>
          <a:lstStyle/>
          <a:p>
            <a:endParaRPr lang="it-IT" dirty="0"/>
          </a:p>
        </p:txBody>
      </p:sp>
      <p:sp>
        <p:nvSpPr>
          <p:cNvPr id="9" name="Ovale 8">
            <a:extLst>
              <a:ext uri="{FF2B5EF4-FFF2-40B4-BE49-F238E27FC236}">
                <a16:creationId xmlns:a16="http://schemas.microsoft.com/office/drawing/2014/main" id="{10325B8A-F576-45B4-9699-8BEB7C7CCAF2}"/>
              </a:ext>
            </a:extLst>
          </p:cNvPr>
          <p:cNvSpPr/>
          <p:nvPr/>
        </p:nvSpPr>
        <p:spPr>
          <a:xfrm>
            <a:off x="5911146" y="5500020"/>
            <a:ext cx="2900486" cy="59598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61471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163305AC-C216-42A6-BE6F-121596B07F4F}"/>
              </a:ext>
            </a:extLst>
          </p:cNvPr>
          <p:cNvPicPr>
            <a:picLocks noChangeAspect="1"/>
          </p:cNvPicPr>
          <p:nvPr/>
        </p:nvPicPr>
        <p:blipFill>
          <a:blip r:embed="rId3"/>
          <a:stretch>
            <a:fillRect/>
          </a:stretch>
        </p:blipFill>
        <p:spPr>
          <a:xfrm>
            <a:off x="5613715" y="618308"/>
            <a:ext cx="4749486" cy="5198927"/>
          </a:xfrm>
          <a:prstGeom prst="rect">
            <a:avLst/>
          </a:prstGeom>
        </p:spPr>
      </p:pic>
      <p:pic>
        <p:nvPicPr>
          <p:cNvPr id="10" name="Immagine 9">
            <a:extLst>
              <a:ext uri="{FF2B5EF4-FFF2-40B4-BE49-F238E27FC236}">
                <a16:creationId xmlns:a16="http://schemas.microsoft.com/office/drawing/2014/main" id="{84BF6CC3-F60C-4079-9F38-D49E798B38A4}"/>
              </a:ext>
            </a:extLst>
          </p:cNvPr>
          <p:cNvPicPr>
            <a:picLocks noChangeAspect="1"/>
          </p:cNvPicPr>
          <p:nvPr/>
        </p:nvPicPr>
        <p:blipFill>
          <a:blip r:embed="rId4"/>
          <a:stretch>
            <a:fillRect/>
          </a:stretch>
        </p:blipFill>
        <p:spPr>
          <a:xfrm>
            <a:off x="1409318" y="623124"/>
            <a:ext cx="3139712" cy="2286198"/>
          </a:xfrm>
          <a:prstGeom prst="rect">
            <a:avLst/>
          </a:prstGeom>
        </p:spPr>
      </p:pic>
    </p:spTree>
    <p:extLst>
      <p:ext uri="{BB962C8B-B14F-4D97-AF65-F5344CB8AC3E}">
        <p14:creationId xmlns:p14="http://schemas.microsoft.com/office/powerpoint/2010/main" val="3162972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AD46DEC-6636-44E3-A234-E6F797F180E6}"/>
              </a:ext>
            </a:extLst>
          </p:cNvPr>
          <p:cNvPicPr>
            <a:picLocks noChangeAspect="1"/>
          </p:cNvPicPr>
          <p:nvPr/>
        </p:nvPicPr>
        <p:blipFill>
          <a:blip r:embed="rId3"/>
          <a:stretch>
            <a:fillRect/>
          </a:stretch>
        </p:blipFill>
        <p:spPr>
          <a:xfrm>
            <a:off x="1781577" y="1447800"/>
            <a:ext cx="8628845" cy="3962400"/>
          </a:xfrm>
          <a:prstGeom prst="rect">
            <a:avLst/>
          </a:prstGeom>
        </p:spPr>
      </p:pic>
    </p:spTree>
    <p:extLst>
      <p:ext uri="{BB962C8B-B14F-4D97-AF65-F5344CB8AC3E}">
        <p14:creationId xmlns:p14="http://schemas.microsoft.com/office/powerpoint/2010/main" val="1824253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151467" y="0"/>
            <a:ext cx="9144000" cy="2387600"/>
          </a:xfrm>
        </p:spPr>
        <p:txBody>
          <a:bodyPr>
            <a:normAutofit/>
          </a:bodyPr>
          <a:lstStyle/>
          <a:p>
            <a:r>
              <a:rPr lang="en-GB" sz="5400" b="1" dirty="0" err="1"/>
              <a:t>Realizzazione</a:t>
            </a:r>
            <a:r>
              <a:rPr lang="en-GB" sz="5400" b="1" dirty="0"/>
              <a:t> Pin </a:t>
            </a:r>
            <a:r>
              <a:rPr lang="en-GB" sz="5400" b="1" dirty="0" err="1"/>
              <a:t>societario</a:t>
            </a:r>
            <a:endParaRPr lang="en-GB" sz="5400" b="1" dirty="0"/>
          </a:p>
        </p:txBody>
      </p:sp>
      <p:pic>
        <p:nvPicPr>
          <p:cNvPr id="4" name="Immagine 3">
            <a:extLst>
              <a:ext uri="{FF2B5EF4-FFF2-40B4-BE49-F238E27FC236}">
                <a16:creationId xmlns:a16="http://schemas.microsoft.com/office/drawing/2014/main" id="{BF2D62CB-762F-48A0-9B6A-7ADD85E40F79}"/>
              </a:ext>
            </a:extLst>
          </p:cNvPr>
          <p:cNvPicPr>
            <a:picLocks noChangeAspect="1"/>
          </p:cNvPicPr>
          <p:nvPr/>
        </p:nvPicPr>
        <p:blipFill>
          <a:blip r:embed="rId3"/>
          <a:stretch>
            <a:fillRect/>
          </a:stretch>
        </p:blipFill>
        <p:spPr>
          <a:xfrm>
            <a:off x="4136566" y="2459319"/>
            <a:ext cx="3173801" cy="3260164"/>
          </a:xfrm>
          <a:prstGeom prst="rect">
            <a:avLst/>
          </a:prstGeom>
        </p:spPr>
      </p:pic>
    </p:spTree>
    <p:extLst>
      <p:ext uri="{BB962C8B-B14F-4D97-AF65-F5344CB8AC3E}">
        <p14:creationId xmlns:p14="http://schemas.microsoft.com/office/powerpoint/2010/main" val="996690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151467" y="0"/>
            <a:ext cx="9144000" cy="2387600"/>
          </a:xfrm>
        </p:spPr>
        <p:txBody>
          <a:bodyPr>
            <a:normAutofit/>
          </a:bodyPr>
          <a:lstStyle/>
          <a:p>
            <a:r>
              <a:rPr lang="it-IT" sz="5400" b="1" dirty="0"/>
              <a:t>Varie ed eventuali</a:t>
            </a:r>
            <a:endParaRPr lang="en-GB" sz="5400" b="1" dirty="0"/>
          </a:p>
        </p:txBody>
      </p:sp>
    </p:spTree>
    <p:extLst>
      <p:ext uri="{BB962C8B-B14F-4D97-AF65-F5344CB8AC3E}">
        <p14:creationId xmlns:p14="http://schemas.microsoft.com/office/powerpoint/2010/main" val="1882645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106310" y="192793"/>
            <a:ext cx="9843911" cy="6275739"/>
          </a:xfrm>
        </p:spPr>
        <p:txBody>
          <a:bodyPr>
            <a:normAutofit fontScale="85000" lnSpcReduction="20000"/>
          </a:bodyPr>
          <a:lstStyle/>
          <a:p>
            <a:pPr algn="just"/>
            <a:r>
              <a:rPr lang="it-IT" sz="3600" dirty="0"/>
              <a:t>Invitiamo vivamente i Soci che non hanno ancora provveduto al pagamento della quota associativa per l’anno 2024</a:t>
            </a:r>
            <a:r>
              <a:rPr lang="it-IT" sz="3600" b="1" dirty="0"/>
              <a:t> </a:t>
            </a:r>
            <a:r>
              <a:rPr lang="it-IT" sz="3600" dirty="0"/>
              <a:t>e/o precedenti, sempre di € 20,00 (venti), a provvedere. </a:t>
            </a:r>
          </a:p>
          <a:p>
            <a:pPr algn="just"/>
            <a:endParaRPr lang="en-GB" sz="1200" dirty="0"/>
          </a:p>
          <a:p>
            <a:pPr algn="just"/>
            <a:r>
              <a:rPr lang="it-IT" sz="3600" dirty="0"/>
              <a:t>Per ragioni di contabilizzazione ufficiale,</a:t>
            </a:r>
            <a:r>
              <a:rPr lang="it-IT" sz="3600" b="1" dirty="0"/>
              <a:t> la quota dovrà essere pagata tramite bonifico bancario sul conto corrente della SNM</a:t>
            </a:r>
            <a:r>
              <a:rPr lang="it-IT" sz="3600" dirty="0"/>
              <a:t>:  </a:t>
            </a:r>
            <a:r>
              <a:rPr lang="it-IT" sz="3600" b="1" dirty="0"/>
              <a:t>IBAN IT10 O053 8712 9000 0000 0009 999</a:t>
            </a:r>
            <a:r>
              <a:rPr lang="it-IT" sz="3600" dirty="0"/>
              <a:t>, con la causale “</a:t>
            </a:r>
            <a:r>
              <a:rPr lang="it-IT" sz="3600" b="1" dirty="0"/>
              <a:t>Nome Cognome</a:t>
            </a:r>
            <a:r>
              <a:rPr lang="it-IT" sz="3600" dirty="0"/>
              <a:t> - </a:t>
            </a:r>
            <a:r>
              <a:rPr lang="it-IT" sz="3600" b="1" dirty="0"/>
              <a:t>quota sociale 2024, o altro</a:t>
            </a:r>
            <a:r>
              <a:rPr lang="it-IT" sz="3600" dirty="0"/>
              <a:t>”.</a:t>
            </a:r>
          </a:p>
          <a:p>
            <a:pPr algn="just"/>
            <a:endParaRPr lang="en-GB" sz="1000" dirty="0"/>
          </a:p>
          <a:p>
            <a:pPr algn="just"/>
            <a:r>
              <a:rPr lang="it-IT" sz="3600" dirty="0"/>
              <a:t>Il pagamento della quota annuale dà diritto a ricevere il volume degli Atti: il volume è, comunque, scaricabile in formato elettronico dal sito della Società (https://www.socnatmatmo.unimore.it/).</a:t>
            </a:r>
          </a:p>
          <a:p>
            <a:pPr algn="just"/>
            <a:endParaRPr lang="it-IT" sz="900" dirty="0"/>
          </a:p>
          <a:p>
            <a:pPr algn="just"/>
            <a:r>
              <a:rPr lang="it-IT" sz="3600" dirty="0"/>
              <a:t>Sul sito è sempre possibile trovare e scaricare tutti i volumi arretrati degli Atti della Società dei Naturalisti e Matematici di Modena.</a:t>
            </a:r>
            <a:endParaRPr lang="en-GB" sz="3600" dirty="0"/>
          </a:p>
          <a:p>
            <a:pPr algn="just"/>
            <a:endParaRPr lang="en-GB" sz="3600" dirty="0"/>
          </a:p>
        </p:txBody>
      </p:sp>
    </p:spTree>
    <p:extLst>
      <p:ext uri="{BB962C8B-B14F-4D97-AF65-F5344CB8AC3E}">
        <p14:creationId xmlns:p14="http://schemas.microsoft.com/office/powerpoint/2010/main" val="2240999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C0E8433-96A3-4268-9535-7C4E4E2416E9}"/>
              </a:ext>
            </a:extLst>
          </p:cNvPr>
          <p:cNvPicPr>
            <a:picLocks noChangeAspect="1"/>
          </p:cNvPicPr>
          <p:nvPr/>
        </p:nvPicPr>
        <p:blipFill>
          <a:blip r:embed="rId3"/>
          <a:stretch>
            <a:fillRect/>
          </a:stretch>
        </p:blipFill>
        <p:spPr>
          <a:xfrm>
            <a:off x="2859740" y="97835"/>
            <a:ext cx="6589059" cy="6782287"/>
          </a:xfrm>
          <a:prstGeom prst="rect">
            <a:avLst/>
          </a:prstGeom>
        </p:spPr>
      </p:pic>
    </p:spTree>
    <p:extLst>
      <p:ext uri="{BB962C8B-B14F-4D97-AF65-F5344CB8AC3E}">
        <p14:creationId xmlns:p14="http://schemas.microsoft.com/office/powerpoint/2010/main" val="307495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763221" y="2235200"/>
            <a:ext cx="9144000" cy="2387600"/>
          </a:xfrm>
        </p:spPr>
        <p:txBody>
          <a:bodyPr>
            <a:normAutofit fontScale="90000"/>
          </a:bodyPr>
          <a:lstStyle/>
          <a:p>
            <a:pPr algn="l"/>
            <a:r>
              <a:rPr lang="it-IT" sz="4000" b="1" u="sng" dirty="0"/>
              <a:t>CONSIGLIO  DIRETTIVO</a:t>
            </a:r>
            <a:br>
              <a:rPr lang="it-IT" sz="4000" b="1" u="sng" dirty="0"/>
            </a:br>
            <a:br>
              <a:rPr lang="it-IT" sz="3200" b="1" dirty="0"/>
            </a:br>
            <a:r>
              <a:rPr lang="it-IT" sz="3600" b="1" dirty="0"/>
              <a:t>Paolo Zannini – Presidente</a:t>
            </a:r>
            <a:br>
              <a:rPr lang="it-IT" sz="3600" b="1" dirty="0"/>
            </a:br>
            <a:r>
              <a:rPr lang="it-IT" sz="3600" b="1" dirty="0"/>
              <a:t>Federica Calvi – Tesoriera</a:t>
            </a:r>
            <a:br>
              <a:rPr lang="it-IT" sz="3600" b="1" dirty="0"/>
            </a:br>
            <a:r>
              <a:rPr lang="it-IT" sz="3600" b="1" dirty="0"/>
              <a:t>Lucrezia Mola – Segretaria</a:t>
            </a:r>
            <a:br>
              <a:rPr lang="it-IT" sz="3600" b="1" dirty="0"/>
            </a:br>
            <a:r>
              <a:rPr lang="it-IT" sz="3600" b="1" dirty="0"/>
              <a:t>Ivano </a:t>
            </a:r>
            <a:r>
              <a:rPr lang="it-IT" sz="3600" b="1" dirty="0" err="1"/>
              <a:t>Ansaloni</a:t>
            </a:r>
            <a:br>
              <a:rPr lang="it-IT" sz="3600" b="1" dirty="0"/>
            </a:br>
            <a:r>
              <a:rPr lang="it-IT" sz="3600" b="1" dirty="0"/>
              <a:t>Fabrizio </a:t>
            </a:r>
            <a:r>
              <a:rPr lang="it-IT" sz="3600" b="1" dirty="0" err="1"/>
              <a:t>Buldrini</a:t>
            </a:r>
            <a:br>
              <a:rPr lang="it-IT" sz="3600" b="1" dirty="0"/>
            </a:br>
            <a:r>
              <a:rPr lang="it-IT" sz="3600" b="1" dirty="0"/>
              <a:t>Aurora </a:t>
            </a:r>
            <a:r>
              <a:rPr lang="it-IT" sz="3600" b="1" dirty="0" err="1"/>
              <a:t>Pederzoli</a:t>
            </a:r>
            <a:br>
              <a:rPr lang="it-IT" sz="3600" b="1" dirty="0"/>
            </a:br>
            <a:r>
              <a:rPr lang="it-IT" sz="3600" b="1" dirty="0"/>
              <a:t>Giovanni Tosatti – Redattore «Atti»</a:t>
            </a:r>
            <a:endParaRPr lang="en-GB" sz="3600" b="1" dirty="0"/>
          </a:p>
        </p:txBody>
      </p:sp>
      <p:sp>
        <p:nvSpPr>
          <p:cNvPr id="3" name="Sottotitolo 2"/>
          <p:cNvSpPr>
            <a:spLocks noGrp="1"/>
          </p:cNvSpPr>
          <p:nvPr>
            <p:ph type="subTitle" idx="1"/>
          </p:nvPr>
        </p:nvSpPr>
        <p:spPr>
          <a:xfrm>
            <a:off x="1551709" y="4740246"/>
            <a:ext cx="9387840" cy="1655762"/>
          </a:xfrm>
        </p:spPr>
        <p:txBody>
          <a:bodyPr>
            <a:normAutofit/>
          </a:bodyPr>
          <a:lstStyle/>
          <a:p>
            <a:pPr algn="l"/>
            <a:r>
              <a:rPr lang="it-IT" sz="3600" dirty="0"/>
              <a:t>Dal 19/1/2024 al 14/11/2024  si è riunito 6 volte</a:t>
            </a:r>
          </a:p>
          <a:p>
            <a:pPr algn="l"/>
            <a:r>
              <a:rPr lang="it-IT" sz="3600" dirty="0"/>
              <a:t>con una presenza media dell’85% dei Consiglieri</a:t>
            </a:r>
            <a:endParaRPr lang="en-GB" sz="3600" dirty="0"/>
          </a:p>
        </p:txBody>
      </p:sp>
    </p:spTree>
    <p:extLst>
      <p:ext uri="{BB962C8B-B14F-4D97-AF65-F5344CB8AC3E}">
        <p14:creationId xmlns:p14="http://schemas.microsoft.com/office/powerpoint/2010/main" val="10342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241368" y="-1072197"/>
            <a:ext cx="9144000" cy="2387600"/>
          </a:xfrm>
        </p:spPr>
        <p:txBody>
          <a:bodyPr>
            <a:normAutofit/>
          </a:bodyPr>
          <a:lstStyle/>
          <a:p>
            <a:r>
              <a:rPr lang="it-IT" sz="4000" b="1" dirty="0"/>
              <a:t>ATTIVITÀ  SVOLTE </a:t>
            </a:r>
            <a:r>
              <a:rPr lang="it-IT" sz="2800" b="1" dirty="0"/>
              <a:t>1</a:t>
            </a:r>
            <a:endParaRPr lang="en-GB" sz="2800" b="1" dirty="0"/>
          </a:p>
        </p:txBody>
      </p:sp>
      <p:sp>
        <p:nvSpPr>
          <p:cNvPr id="3" name="Sottotitolo 2"/>
          <p:cNvSpPr>
            <a:spLocks noGrp="1"/>
          </p:cNvSpPr>
          <p:nvPr>
            <p:ph type="subTitle" idx="1"/>
          </p:nvPr>
        </p:nvSpPr>
        <p:spPr>
          <a:xfrm>
            <a:off x="798022" y="1739986"/>
            <a:ext cx="10474035" cy="4344929"/>
          </a:xfrm>
        </p:spPr>
        <p:txBody>
          <a:bodyPr>
            <a:normAutofit/>
          </a:bodyPr>
          <a:lstStyle/>
          <a:p>
            <a:pPr marL="571500" indent="-571500" algn="l">
              <a:buFontTx/>
              <a:buChar char="-"/>
            </a:pPr>
            <a:r>
              <a:rPr lang="it-IT" sz="3600" dirty="0"/>
              <a:t>Presenza alle riunioni dell’Unione Società Centenarie (Zannini è nel Consiglio Direttivo) ed alle manifestazioni dell’ Unione</a:t>
            </a:r>
          </a:p>
          <a:p>
            <a:pPr marL="571500" indent="-571500" algn="l">
              <a:buFontTx/>
              <a:buChar char="-"/>
            </a:pPr>
            <a:r>
              <a:rPr lang="it-IT" sz="3600" dirty="0"/>
              <a:t>Visita all’Assessore alla Cultura Comune di Modena</a:t>
            </a:r>
          </a:p>
          <a:p>
            <a:pPr marL="571500" indent="-571500" algn="l">
              <a:buFontTx/>
              <a:buChar char="-"/>
            </a:pPr>
            <a:r>
              <a:rPr lang="it-IT" sz="3600" dirty="0"/>
              <a:t>Implementazione e mantenimento della iscrizione al RUNTS</a:t>
            </a:r>
          </a:p>
          <a:p>
            <a:pPr marL="571500" indent="-571500" algn="l">
              <a:buFontTx/>
              <a:buChar char="-"/>
            </a:pPr>
            <a:r>
              <a:rPr lang="it-IT" sz="3600" dirty="0"/>
              <a:t>Realizzazione di spilletta societaria</a:t>
            </a:r>
            <a:endParaRPr lang="en-GB" sz="3600" dirty="0"/>
          </a:p>
        </p:txBody>
      </p:sp>
    </p:spTree>
    <p:extLst>
      <p:ext uri="{BB962C8B-B14F-4D97-AF65-F5344CB8AC3E}">
        <p14:creationId xmlns:p14="http://schemas.microsoft.com/office/powerpoint/2010/main" val="133865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291244" y="-1072197"/>
            <a:ext cx="9144000" cy="2387600"/>
          </a:xfrm>
        </p:spPr>
        <p:txBody>
          <a:bodyPr>
            <a:normAutofit/>
          </a:bodyPr>
          <a:lstStyle/>
          <a:p>
            <a:r>
              <a:rPr lang="it-IT" sz="4000" b="1" dirty="0"/>
              <a:t>ATTIVITÀ  SVOLTE </a:t>
            </a:r>
            <a:r>
              <a:rPr lang="it-IT" sz="2800" b="1" dirty="0"/>
              <a:t>2</a:t>
            </a:r>
            <a:endParaRPr lang="en-GB" sz="2800" b="1" dirty="0"/>
          </a:p>
        </p:txBody>
      </p:sp>
      <p:sp>
        <p:nvSpPr>
          <p:cNvPr id="3" name="Sottotitolo 2"/>
          <p:cNvSpPr>
            <a:spLocks noGrp="1"/>
          </p:cNvSpPr>
          <p:nvPr>
            <p:ph type="subTitle" idx="1"/>
          </p:nvPr>
        </p:nvSpPr>
        <p:spPr>
          <a:xfrm>
            <a:off x="1047403" y="1315403"/>
            <a:ext cx="9892145" cy="1655762"/>
          </a:xfrm>
        </p:spPr>
        <p:txBody>
          <a:bodyPr>
            <a:noAutofit/>
          </a:bodyPr>
          <a:lstStyle/>
          <a:p>
            <a:pPr marL="571500" indent="-571500" algn="l">
              <a:buFontTx/>
              <a:buChar char="-"/>
            </a:pPr>
            <a:r>
              <a:rPr lang="it-IT" sz="3600" dirty="0"/>
              <a:t>Sottoscrizione di contratto con CNA</a:t>
            </a:r>
          </a:p>
          <a:p>
            <a:pPr marL="571500" indent="-571500" algn="l">
              <a:buFontTx/>
              <a:buChar char="-"/>
            </a:pPr>
            <a:r>
              <a:rPr lang="it-IT" sz="3600" dirty="0"/>
              <a:t>Gestione investimenti in fondo di riserva BPER</a:t>
            </a:r>
          </a:p>
          <a:p>
            <a:pPr marL="571500" indent="-571500" algn="l">
              <a:buFontTx/>
              <a:buChar char="-"/>
            </a:pPr>
            <a:r>
              <a:rPr lang="it-IT" sz="3600" dirty="0"/>
              <a:t>Riordino Biblioteca Sociale, in funzione di un auspicabile introduzione nei sistemi SBA e SBN</a:t>
            </a:r>
          </a:p>
          <a:p>
            <a:pPr marL="571500" indent="-571500" algn="l">
              <a:buFontTx/>
              <a:buChar char="-"/>
            </a:pPr>
            <a:r>
              <a:rPr lang="it-IT" sz="3600" dirty="0"/>
              <a:t>Verifica dell’attualità degli scambi di riviste con Enti omologhi</a:t>
            </a:r>
          </a:p>
          <a:p>
            <a:pPr marL="571500" indent="-571500" algn="l">
              <a:buFontTx/>
              <a:buChar char="-"/>
            </a:pPr>
            <a:r>
              <a:rPr lang="it-IT" sz="3600" dirty="0"/>
              <a:t>Espletamento pratiche ed inizio di ottenimento  DOI su articoli degli Atti 2000-2023</a:t>
            </a:r>
          </a:p>
          <a:p>
            <a:pPr marL="571500" indent="-571500" algn="l">
              <a:buFontTx/>
              <a:buChar char="-"/>
            </a:pPr>
            <a:r>
              <a:rPr lang="it-IT" sz="3600" dirty="0"/>
              <a:t>Avvio pratiche indicizzazione SCOPUS degli Atti</a:t>
            </a:r>
          </a:p>
          <a:p>
            <a:pPr marL="571500" indent="-571500" algn="l">
              <a:buFontTx/>
              <a:buChar char="-"/>
            </a:pPr>
            <a:endParaRPr lang="it-IT" sz="3600" dirty="0"/>
          </a:p>
        </p:txBody>
      </p:sp>
    </p:spTree>
    <p:extLst>
      <p:ext uri="{BB962C8B-B14F-4D97-AF65-F5344CB8AC3E}">
        <p14:creationId xmlns:p14="http://schemas.microsoft.com/office/powerpoint/2010/main" val="2416233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357746" y="-989069"/>
            <a:ext cx="9144000" cy="2387600"/>
          </a:xfrm>
        </p:spPr>
        <p:txBody>
          <a:bodyPr>
            <a:normAutofit/>
          </a:bodyPr>
          <a:lstStyle/>
          <a:p>
            <a:r>
              <a:rPr lang="it-IT" sz="4000" b="1" dirty="0"/>
              <a:t>ATTIVITÀ SVOLTE </a:t>
            </a:r>
            <a:r>
              <a:rPr lang="it-IT" sz="2800" b="1" dirty="0"/>
              <a:t>3</a:t>
            </a:r>
            <a:br>
              <a:rPr lang="it-IT" sz="4000" b="1" dirty="0"/>
            </a:br>
            <a:endParaRPr lang="en-GB" sz="4000" b="1" dirty="0"/>
          </a:p>
        </p:txBody>
      </p:sp>
      <p:sp>
        <p:nvSpPr>
          <p:cNvPr id="3" name="Sottotitolo 2"/>
          <p:cNvSpPr>
            <a:spLocks noGrp="1"/>
          </p:cNvSpPr>
          <p:nvPr>
            <p:ph type="subTitle" idx="1"/>
          </p:nvPr>
        </p:nvSpPr>
        <p:spPr>
          <a:xfrm>
            <a:off x="148244" y="1129590"/>
            <a:ext cx="11563003" cy="4841700"/>
          </a:xfrm>
        </p:spPr>
        <p:txBody>
          <a:bodyPr>
            <a:normAutofit fontScale="92500" lnSpcReduction="10000"/>
          </a:bodyPr>
          <a:lstStyle/>
          <a:p>
            <a:pPr marL="571500" indent="-571500" algn="l">
              <a:buFontTx/>
              <a:buChar char="-"/>
            </a:pPr>
            <a:r>
              <a:rPr lang="it-IT" sz="3600" dirty="0"/>
              <a:t>Celebrazione del 500° anniversario di nascita di Gabriele </a:t>
            </a:r>
            <a:r>
              <a:rPr lang="it-IT" sz="3600" dirty="0" err="1"/>
              <a:t>Falloppia</a:t>
            </a:r>
            <a:r>
              <a:rPr lang="it-IT" sz="3600" dirty="0"/>
              <a:t>, in accordo con Biblioteca Estense ed Accademia di Scienze, Lettere ed Arti 18/4</a:t>
            </a:r>
          </a:p>
          <a:p>
            <a:pPr marL="571500" indent="-571500" algn="l">
              <a:buFontTx/>
              <a:buChar char="-"/>
            </a:pPr>
            <a:r>
              <a:rPr lang="it-IT" sz="3600" dirty="0"/>
              <a:t>Conferenza Prof. </a:t>
            </a:r>
            <a:r>
              <a:rPr lang="it-IT" sz="3600" b="1" dirty="0"/>
              <a:t>Pietro</a:t>
            </a:r>
            <a:r>
              <a:rPr lang="it-IT" sz="3600" dirty="0"/>
              <a:t> </a:t>
            </a:r>
            <a:r>
              <a:rPr lang="it-IT" sz="3600" b="1" dirty="0" err="1"/>
              <a:t>Baraldi</a:t>
            </a:r>
            <a:r>
              <a:rPr lang="it-IT" sz="3600" dirty="0"/>
              <a:t> «Scienza e Beni Culturali» 2/5</a:t>
            </a:r>
          </a:p>
          <a:p>
            <a:pPr marL="571500" indent="-571500" algn="l">
              <a:buFontTx/>
              <a:buChar char="-"/>
            </a:pPr>
            <a:r>
              <a:rPr lang="it-IT" sz="3600" dirty="0"/>
              <a:t>Organizzazione della Mostra Fotografica «Il mio Appennino» presso il Comune di Fanano e cerimonia di premiazione il 19/10</a:t>
            </a:r>
          </a:p>
          <a:p>
            <a:pPr marL="571500" indent="-571500" algn="l">
              <a:buFontTx/>
              <a:buChar char="-"/>
            </a:pPr>
            <a:r>
              <a:rPr lang="it-IT" sz="3600" dirty="0"/>
              <a:t>Conferenza Prof. </a:t>
            </a:r>
            <a:r>
              <a:rPr lang="it-IT" sz="3600" b="1" dirty="0"/>
              <a:t>Stefano</a:t>
            </a:r>
            <a:r>
              <a:rPr lang="it-IT" sz="3600" dirty="0"/>
              <a:t> </a:t>
            </a:r>
            <a:r>
              <a:rPr lang="it-IT" sz="3600" b="1" dirty="0"/>
              <a:t>Lugli</a:t>
            </a:r>
            <a:r>
              <a:rPr lang="it-IT" sz="3600" dirty="0"/>
              <a:t>, «Il gesso del sito UNESCO nell’arte» 14/11</a:t>
            </a:r>
          </a:p>
          <a:p>
            <a:pPr marL="571500" indent="-571500" algn="l">
              <a:buFontTx/>
              <a:buChar char="-"/>
            </a:pPr>
            <a:r>
              <a:rPr lang="it-IT" sz="3600" dirty="0"/>
              <a:t>Conferenza del Dott. </a:t>
            </a:r>
            <a:r>
              <a:rPr lang="it-IT" sz="3600" b="1" dirty="0"/>
              <a:t>Mauro</a:t>
            </a:r>
            <a:r>
              <a:rPr lang="it-IT" sz="3600" dirty="0"/>
              <a:t> </a:t>
            </a:r>
            <a:r>
              <a:rPr lang="it-IT" sz="3600" b="1" dirty="0"/>
              <a:t>Ferri</a:t>
            </a:r>
            <a:r>
              <a:rPr lang="it-IT" sz="3600" dirty="0"/>
              <a:t>, «Il Lupo in Italia: crisi, successo e criticità» 6/12</a:t>
            </a:r>
          </a:p>
          <a:p>
            <a:pPr algn="l"/>
            <a:endParaRPr lang="en-GB" sz="3600" dirty="0"/>
          </a:p>
        </p:txBody>
      </p:sp>
    </p:spTree>
    <p:extLst>
      <p:ext uri="{BB962C8B-B14F-4D97-AF65-F5344CB8AC3E}">
        <p14:creationId xmlns:p14="http://schemas.microsoft.com/office/powerpoint/2010/main" val="2136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374371" y="-1193800"/>
            <a:ext cx="9144000" cy="2387600"/>
          </a:xfrm>
        </p:spPr>
        <p:txBody>
          <a:bodyPr>
            <a:normAutofit/>
          </a:bodyPr>
          <a:lstStyle/>
          <a:p>
            <a:r>
              <a:rPr lang="it-IT" sz="4000" b="1" dirty="0"/>
              <a:t>ATTIVITÀ SVOLTE </a:t>
            </a:r>
            <a:r>
              <a:rPr lang="it-IT" sz="2800" b="1" dirty="0"/>
              <a:t>4</a:t>
            </a:r>
            <a:endParaRPr lang="en-GB" sz="2800" b="1" dirty="0"/>
          </a:p>
        </p:txBody>
      </p:sp>
      <p:sp>
        <p:nvSpPr>
          <p:cNvPr id="3" name="Sottotitolo 2"/>
          <p:cNvSpPr>
            <a:spLocks noGrp="1"/>
          </p:cNvSpPr>
          <p:nvPr>
            <p:ph type="subTitle" idx="1"/>
          </p:nvPr>
        </p:nvSpPr>
        <p:spPr>
          <a:xfrm>
            <a:off x="149629" y="1321117"/>
            <a:ext cx="11687695" cy="5129559"/>
          </a:xfrm>
        </p:spPr>
        <p:txBody>
          <a:bodyPr>
            <a:normAutofit/>
          </a:bodyPr>
          <a:lstStyle/>
          <a:p>
            <a:pPr marL="571500" indent="-571500" algn="l">
              <a:buFontTx/>
              <a:buChar char="-"/>
            </a:pPr>
            <a:r>
              <a:rPr lang="it-IT" sz="3600" dirty="0"/>
              <a:t>17 febbraio: in collaborazione con CIRS, gita a Conegliano veneto e Villa Maser, con pranzo</a:t>
            </a:r>
          </a:p>
          <a:p>
            <a:pPr marL="571500" indent="-571500" algn="l">
              <a:buFontTx/>
              <a:buChar char="-"/>
            </a:pPr>
            <a:r>
              <a:rPr lang="it-IT" sz="3600" dirty="0"/>
              <a:t>25 maggio: Festa di inizio estate. Visita guidata al Parco minerario  di Baiso, con pranzo finale</a:t>
            </a:r>
          </a:p>
          <a:p>
            <a:pPr marL="571500" indent="-571500" algn="l">
              <a:buFontTx/>
              <a:buChar char="-"/>
            </a:pPr>
            <a:r>
              <a:rPr lang="it-IT" sz="3600" dirty="0"/>
              <a:t>21 settembre: in collaborazione con CIRS, gita alle Grotte di Frasassi ed al Museo di Genga - </a:t>
            </a:r>
            <a:r>
              <a:rPr lang="it-IT" sz="3600" i="1" dirty="0"/>
              <a:t>non effettuata</a:t>
            </a:r>
            <a:endParaRPr lang="it-IT" sz="3600" dirty="0"/>
          </a:p>
          <a:p>
            <a:pPr marL="571500" indent="-571500" algn="l">
              <a:buFontTx/>
              <a:buChar char="-"/>
            </a:pPr>
            <a:r>
              <a:rPr lang="it-IT" sz="3600" dirty="0"/>
              <a:t>5 ottobre : visita guidata di Carpi, con cena</a:t>
            </a:r>
          </a:p>
          <a:p>
            <a:pPr marL="571500" indent="-571500" algn="l">
              <a:buFontTx/>
              <a:buChar char="-"/>
            </a:pPr>
            <a:r>
              <a:rPr lang="it-IT" sz="3600" dirty="0"/>
              <a:t>9 novembre: in collaborazione con CIRS, visita guidata al Museo Marconi di Pontecchio Marconi, con pranzo</a:t>
            </a:r>
          </a:p>
          <a:p>
            <a:pPr algn="l"/>
            <a:endParaRPr lang="it-IT" sz="3600" dirty="0"/>
          </a:p>
          <a:p>
            <a:pPr algn="l"/>
            <a:endParaRPr lang="en-GB" sz="3600" dirty="0"/>
          </a:p>
        </p:txBody>
      </p:sp>
    </p:spTree>
    <p:extLst>
      <p:ext uri="{BB962C8B-B14F-4D97-AF65-F5344CB8AC3E}">
        <p14:creationId xmlns:p14="http://schemas.microsoft.com/office/powerpoint/2010/main" val="143986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208116" y="-1193800"/>
            <a:ext cx="9144000" cy="2387600"/>
          </a:xfrm>
        </p:spPr>
        <p:txBody>
          <a:bodyPr>
            <a:normAutofit/>
          </a:bodyPr>
          <a:lstStyle/>
          <a:p>
            <a:r>
              <a:rPr lang="it-IT" sz="4000" b="1" dirty="0"/>
              <a:t>ATTIVITÀ SVOLTE </a:t>
            </a:r>
            <a:r>
              <a:rPr lang="it-IT" sz="2800" b="1" dirty="0"/>
              <a:t>5</a:t>
            </a:r>
            <a:endParaRPr lang="en-GB" sz="2800" b="1" dirty="0"/>
          </a:p>
        </p:txBody>
      </p:sp>
      <p:sp>
        <p:nvSpPr>
          <p:cNvPr id="3" name="Sottotitolo 2"/>
          <p:cNvSpPr>
            <a:spLocks noGrp="1"/>
          </p:cNvSpPr>
          <p:nvPr>
            <p:ph type="subTitle" idx="1"/>
          </p:nvPr>
        </p:nvSpPr>
        <p:spPr>
          <a:xfrm>
            <a:off x="817418" y="1677569"/>
            <a:ext cx="9925396" cy="4891116"/>
          </a:xfrm>
        </p:spPr>
        <p:txBody>
          <a:bodyPr>
            <a:normAutofit/>
          </a:bodyPr>
          <a:lstStyle/>
          <a:p>
            <a:pPr marL="571500" indent="-571500" algn="l">
              <a:buFontTx/>
              <a:buChar char="-"/>
            </a:pPr>
            <a:r>
              <a:rPr lang="it-IT" sz="3600" dirty="0"/>
              <a:t>Patrocinio </a:t>
            </a:r>
            <a:r>
              <a:rPr lang="it-IT" sz="3600" dirty="0" err="1"/>
              <a:t>BioMeeting</a:t>
            </a:r>
            <a:endParaRPr lang="it-IT" sz="3600" dirty="0"/>
          </a:p>
          <a:p>
            <a:pPr marL="571500" indent="-571500" algn="l">
              <a:buFontTx/>
              <a:buChar char="-"/>
            </a:pPr>
            <a:r>
              <a:rPr lang="it-IT" sz="3600" dirty="0"/>
              <a:t>Patrocinio </a:t>
            </a:r>
            <a:r>
              <a:rPr lang="it-IT" sz="3600" dirty="0" err="1"/>
              <a:t>Entomodena</a:t>
            </a:r>
            <a:endParaRPr lang="it-IT" sz="3600" dirty="0"/>
          </a:p>
          <a:p>
            <a:pPr marL="571500" indent="-571500" algn="l">
              <a:buFontTx/>
              <a:buChar char="-"/>
            </a:pPr>
            <a:r>
              <a:rPr lang="it-IT" sz="3600" dirty="0"/>
              <a:t>PUBBLICAZIONE VOL. CLV DEGLI ATTI</a:t>
            </a:r>
          </a:p>
          <a:p>
            <a:pPr marL="571500" indent="-571500" algn="l">
              <a:buFontTx/>
              <a:buChar char="-"/>
            </a:pPr>
            <a:r>
              <a:rPr lang="it-IT" sz="3600" dirty="0"/>
              <a:t>ORGANIZZAZIONE PREMIO FOTOGRAFICO 2024</a:t>
            </a:r>
          </a:p>
          <a:p>
            <a:pPr marL="571500" indent="-571500" algn="l">
              <a:buFontTx/>
              <a:buChar char="-"/>
            </a:pPr>
            <a:r>
              <a:rPr lang="it-IT" sz="3600" dirty="0"/>
              <a:t>ORGANIZZAZIONE PREMIO DI LAUREA 2024</a:t>
            </a:r>
          </a:p>
          <a:p>
            <a:pPr marL="571500" indent="-571500" algn="l">
              <a:buFontTx/>
              <a:buChar char="-"/>
            </a:pPr>
            <a:endParaRPr lang="en-GB" sz="3600" dirty="0"/>
          </a:p>
        </p:txBody>
      </p:sp>
    </p:spTree>
    <p:extLst>
      <p:ext uri="{BB962C8B-B14F-4D97-AF65-F5344CB8AC3E}">
        <p14:creationId xmlns:p14="http://schemas.microsoft.com/office/powerpoint/2010/main" val="3575840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41000" b="-4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390996" y="-839441"/>
            <a:ext cx="9144000" cy="2387600"/>
          </a:xfrm>
        </p:spPr>
        <p:txBody>
          <a:bodyPr/>
          <a:lstStyle/>
          <a:p>
            <a:r>
              <a:rPr lang="it-IT" b="1" dirty="0"/>
              <a:t>SOCI VENTICINQUENNALI</a:t>
            </a:r>
            <a:endParaRPr lang="en-GB" b="1" dirty="0"/>
          </a:p>
        </p:txBody>
      </p:sp>
      <p:sp>
        <p:nvSpPr>
          <p:cNvPr id="3" name="Sottotitolo 2"/>
          <p:cNvSpPr>
            <a:spLocks noGrp="1"/>
          </p:cNvSpPr>
          <p:nvPr>
            <p:ph type="subTitle" idx="1"/>
          </p:nvPr>
        </p:nvSpPr>
        <p:spPr>
          <a:xfrm>
            <a:off x="1390995" y="1856364"/>
            <a:ext cx="9365673" cy="4610937"/>
          </a:xfrm>
        </p:spPr>
        <p:txBody>
          <a:bodyPr>
            <a:normAutofit/>
          </a:bodyPr>
          <a:lstStyle/>
          <a:p>
            <a:pPr algn="l"/>
            <a:r>
              <a:rPr lang="it-IT" sz="3600" dirty="0"/>
              <a:t>… nessuno</a:t>
            </a:r>
            <a:endParaRPr lang="en-GB" sz="3600" dirty="0"/>
          </a:p>
        </p:txBody>
      </p:sp>
    </p:spTree>
    <p:extLst>
      <p:ext uri="{BB962C8B-B14F-4D97-AF65-F5344CB8AC3E}">
        <p14:creationId xmlns:p14="http://schemas.microsoft.com/office/powerpoint/2010/main" val="380924671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950</Words>
  <Application>Microsoft Office PowerPoint</Application>
  <PresentationFormat>Widescreen</PresentationFormat>
  <Paragraphs>120</Paragraphs>
  <Slides>27</Slides>
  <Notes>2</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27</vt:i4>
      </vt:variant>
    </vt:vector>
  </HeadingPairs>
  <TitlesOfParts>
    <vt:vector size="36" baseType="lpstr">
      <vt:lpstr>Arial</vt:lpstr>
      <vt:lpstr>Brush Script MT</vt:lpstr>
      <vt:lpstr>Calibri</vt:lpstr>
      <vt:lpstr>Calibri Light</vt:lpstr>
      <vt:lpstr>Gill Sans Nova Ultra Bold</vt:lpstr>
      <vt:lpstr>Times New Roman</vt:lpstr>
      <vt:lpstr>Wingdings</vt:lpstr>
      <vt:lpstr>Tema di Office</vt:lpstr>
      <vt:lpstr>Office Theme</vt:lpstr>
      <vt:lpstr>ASSEMBLEA DEI SOCI 2024</vt:lpstr>
      <vt:lpstr>Ordine del Giorno:  1. Comunicazioni. 2. Resoconto delle principali attività svolte nel 2024. 3. Consegna delle medaglie ai Soci venticinquennali e  cinquantennali. 4. Ammissione nuovi Soci. 5. Presentazione, discussione, approvazione del Bilancio  di Previsione per l’anno 2025. 6. Concorso fotografico 2024 “Il mio Appennino”. 7. Premiazione del concorso Premio di Laurea 2024.  8. Consegna del nuovo pin societario ai Soci 9. Varie ed eventuali.   </vt:lpstr>
      <vt:lpstr>CONSIGLIO  DIRETTIVO  Paolo Zannini – Presidente Federica Calvi – Tesoriera Lucrezia Mola – Segretaria Ivano Ansaloni Fabrizio Buldrini Aurora Pederzoli Giovanni Tosatti – Redattore «Atti»</vt:lpstr>
      <vt:lpstr>ATTIVITÀ  SVOLTE 1</vt:lpstr>
      <vt:lpstr>ATTIVITÀ  SVOLTE 2</vt:lpstr>
      <vt:lpstr>ATTIVITÀ SVOLTE 3 </vt:lpstr>
      <vt:lpstr>ATTIVITÀ SVOLTE 4</vt:lpstr>
      <vt:lpstr>ATTIVITÀ SVOLTE 5</vt:lpstr>
      <vt:lpstr>SOCI VENTICINQUENNALI</vt:lpstr>
      <vt:lpstr>SOCI CINQUANTENNALI</vt:lpstr>
      <vt:lpstr>AMMISSIONE NUOVI SOCI</vt:lpstr>
      <vt:lpstr>BILANCIO DI PREVISIONE 2025</vt:lpstr>
      <vt:lpstr>BILANCIO DI PREVISIONE 2025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Realizzazione Pin societario</vt:lpstr>
      <vt:lpstr>Varie ed eventuali</vt:lpstr>
      <vt:lpstr>Presentazione standard di PowerPoint</vt:lpstr>
      <vt:lpstr>Presentazione standard di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ASSEMBLEA DEI SOCI 2023</dc:title>
  <dc:creator>Paolo ZANNINI</dc:creator>
  <cp:lastModifiedBy>Paolo Zannini</cp:lastModifiedBy>
  <cp:revision>56</cp:revision>
  <dcterms:created xsi:type="dcterms:W3CDTF">2023-12-07T14:56:07Z</dcterms:created>
  <dcterms:modified xsi:type="dcterms:W3CDTF">2024-12-06T09:20:51Z</dcterms:modified>
</cp:coreProperties>
</file>